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58" r:id="rId2"/>
    <p:sldId id="259" r:id="rId3"/>
    <p:sldId id="260" r:id="rId4"/>
  </p:sldIdLst>
  <p:sldSz cx="7019925" cy="10080625"/>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32" userDrawn="1">
          <p15:clr>
            <a:srgbClr val="A4A3A4"/>
          </p15:clr>
        </p15:guide>
        <p15:guide id="2" pos="124" userDrawn="1">
          <p15:clr>
            <a:srgbClr val="A4A3A4"/>
          </p15:clr>
        </p15:guide>
        <p15:guide id="3" pos="4229" userDrawn="1">
          <p15:clr>
            <a:srgbClr val="A4A3A4"/>
          </p15:clr>
        </p15:guide>
        <p15:guide id="4" pos="2143" userDrawn="1">
          <p15:clr>
            <a:srgbClr val="A4A3A4"/>
          </p15:clr>
        </p15:guide>
        <p15:guide id="5" pos="3708" userDrawn="1">
          <p15:clr>
            <a:srgbClr val="A4A3A4"/>
          </p15:clr>
        </p15:guide>
        <p15:guide id="6" orient="horz" pos="2381" userDrawn="1">
          <p15:clr>
            <a:srgbClr val="A4A3A4"/>
          </p15:clr>
        </p15:guide>
        <p15:guide id="7" orient="horz" pos="453" userDrawn="1">
          <p15:clr>
            <a:srgbClr val="A4A3A4"/>
          </p15:clr>
        </p15:guide>
        <p15:guide id="8" orient="horz" pos="49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B9E"/>
    <a:srgbClr val="FFE38B"/>
    <a:srgbClr val="FFFFCC"/>
    <a:srgbClr val="FFFF99"/>
    <a:srgbClr val="FFF8E5"/>
    <a:srgbClr val="ECECEC"/>
    <a:srgbClr val="F2F2F2"/>
    <a:srgbClr val="F0F0F0"/>
    <a:srgbClr val="FFFCF3"/>
    <a:srgbClr val="FFF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25" d="100"/>
          <a:sy n="125" d="100"/>
        </p:scale>
        <p:origin x="1018" y="72"/>
      </p:cViewPr>
      <p:guideLst>
        <p:guide orient="horz" pos="4332"/>
        <p:guide pos="124"/>
        <p:guide pos="4229"/>
        <p:guide pos="2143"/>
        <p:guide pos="3708"/>
        <p:guide orient="horz" pos="2381"/>
        <p:guide orient="horz" pos="453"/>
        <p:guide orient="horz" pos="4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192.168.1.249\IE%20Research\Deepika%20Murarka\Pharma_Models\FY25\Q3FY25_Data\Rebased_Data.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675076729979117E-2"/>
          <c:y val="4.6548124292089141E-2"/>
          <c:w val="0.83528847894271629"/>
          <c:h val="0.63906354515050168"/>
        </c:manualLayout>
      </c:layout>
      <c:lineChart>
        <c:grouping val="standard"/>
        <c:varyColors val="0"/>
        <c:ser>
          <c:idx val="0"/>
          <c:order val="0"/>
          <c:tx>
            <c:strRef>
              <c:f>'[Rebased_Data.xlsx]Zydus (2)'!$D$2</c:f>
              <c:strCache>
                <c:ptCount val="1"/>
                <c:pt idx="0">
                  <c:v>ZYDUSLIF</c:v>
                </c:pt>
              </c:strCache>
            </c:strRef>
          </c:tx>
          <c:spPr>
            <a:ln w="12700" cap="rnd">
              <a:solidFill>
                <a:srgbClr val="FFC000"/>
              </a:solidFill>
              <a:round/>
            </a:ln>
            <a:effectLst/>
          </c:spPr>
          <c:marker>
            <c:symbol val="none"/>
          </c:marker>
          <c:cat>
            <c:numRef>
              <c:f>'[Rebased_Data.xlsx]Zydus (2)'!$A$3:$A$745</c:f>
              <c:numCache>
                <c:formatCode>d\-mmm\-yy</c:formatCode>
                <c:ptCount val="743"/>
                <c:pt idx="0">
                  <c:v>44667</c:v>
                </c:pt>
                <c:pt idx="1">
                  <c:v>44670</c:v>
                </c:pt>
                <c:pt idx="2">
                  <c:v>44671</c:v>
                </c:pt>
                <c:pt idx="3">
                  <c:v>44672</c:v>
                </c:pt>
                <c:pt idx="4">
                  <c:v>44673</c:v>
                </c:pt>
                <c:pt idx="5">
                  <c:v>44676</c:v>
                </c:pt>
                <c:pt idx="6">
                  <c:v>44677</c:v>
                </c:pt>
                <c:pt idx="7">
                  <c:v>44678</c:v>
                </c:pt>
                <c:pt idx="8">
                  <c:v>44679</c:v>
                </c:pt>
                <c:pt idx="9">
                  <c:v>44680</c:v>
                </c:pt>
                <c:pt idx="10">
                  <c:v>44683</c:v>
                </c:pt>
                <c:pt idx="11">
                  <c:v>44685</c:v>
                </c:pt>
                <c:pt idx="12">
                  <c:v>44686</c:v>
                </c:pt>
                <c:pt idx="13">
                  <c:v>44687</c:v>
                </c:pt>
                <c:pt idx="14">
                  <c:v>44690</c:v>
                </c:pt>
                <c:pt idx="15">
                  <c:v>44691</c:v>
                </c:pt>
                <c:pt idx="16">
                  <c:v>44692</c:v>
                </c:pt>
                <c:pt idx="17">
                  <c:v>44693</c:v>
                </c:pt>
                <c:pt idx="18">
                  <c:v>44694</c:v>
                </c:pt>
                <c:pt idx="19">
                  <c:v>44697</c:v>
                </c:pt>
                <c:pt idx="20">
                  <c:v>44698</c:v>
                </c:pt>
                <c:pt idx="21">
                  <c:v>44699</c:v>
                </c:pt>
                <c:pt idx="22">
                  <c:v>44700</c:v>
                </c:pt>
                <c:pt idx="23">
                  <c:v>44701</c:v>
                </c:pt>
                <c:pt idx="24">
                  <c:v>44704</c:v>
                </c:pt>
                <c:pt idx="25">
                  <c:v>44705</c:v>
                </c:pt>
                <c:pt idx="26">
                  <c:v>44706</c:v>
                </c:pt>
                <c:pt idx="27">
                  <c:v>44707</c:v>
                </c:pt>
                <c:pt idx="28">
                  <c:v>44708</c:v>
                </c:pt>
                <c:pt idx="29">
                  <c:v>44711</c:v>
                </c:pt>
                <c:pt idx="30">
                  <c:v>44712</c:v>
                </c:pt>
                <c:pt idx="31">
                  <c:v>44713</c:v>
                </c:pt>
                <c:pt idx="32">
                  <c:v>44714</c:v>
                </c:pt>
                <c:pt idx="33">
                  <c:v>44715</c:v>
                </c:pt>
                <c:pt idx="34">
                  <c:v>44718</c:v>
                </c:pt>
                <c:pt idx="35">
                  <c:v>44719</c:v>
                </c:pt>
                <c:pt idx="36">
                  <c:v>44720</c:v>
                </c:pt>
                <c:pt idx="37">
                  <c:v>44721</c:v>
                </c:pt>
                <c:pt idx="38">
                  <c:v>44722</c:v>
                </c:pt>
                <c:pt idx="39">
                  <c:v>44725</c:v>
                </c:pt>
                <c:pt idx="40">
                  <c:v>44726</c:v>
                </c:pt>
                <c:pt idx="41">
                  <c:v>44727</c:v>
                </c:pt>
                <c:pt idx="42">
                  <c:v>44728</c:v>
                </c:pt>
                <c:pt idx="43">
                  <c:v>44729</c:v>
                </c:pt>
                <c:pt idx="44">
                  <c:v>44732</c:v>
                </c:pt>
                <c:pt idx="45">
                  <c:v>44733</c:v>
                </c:pt>
                <c:pt idx="46">
                  <c:v>44734</c:v>
                </c:pt>
                <c:pt idx="47">
                  <c:v>44735</c:v>
                </c:pt>
                <c:pt idx="48">
                  <c:v>44736</c:v>
                </c:pt>
                <c:pt idx="49">
                  <c:v>44739</c:v>
                </c:pt>
                <c:pt idx="50">
                  <c:v>44740</c:v>
                </c:pt>
                <c:pt idx="51">
                  <c:v>44741</c:v>
                </c:pt>
                <c:pt idx="52">
                  <c:v>44742</c:v>
                </c:pt>
                <c:pt idx="53">
                  <c:v>44743</c:v>
                </c:pt>
                <c:pt idx="54">
                  <c:v>44746</c:v>
                </c:pt>
                <c:pt idx="55">
                  <c:v>44747</c:v>
                </c:pt>
                <c:pt idx="56">
                  <c:v>44748</c:v>
                </c:pt>
                <c:pt idx="57">
                  <c:v>44749</c:v>
                </c:pt>
                <c:pt idx="58">
                  <c:v>44750</c:v>
                </c:pt>
                <c:pt idx="59">
                  <c:v>44753</c:v>
                </c:pt>
                <c:pt idx="60">
                  <c:v>44754</c:v>
                </c:pt>
                <c:pt idx="61">
                  <c:v>44755</c:v>
                </c:pt>
                <c:pt idx="62">
                  <c:v>44756</c:v>
                </c:pt>
                <c:pt idx="63">
                  <c:v>44757</c:v>
                </c:pt>
                <c:pt idx="64">
                  <c:v>44760</c:v>
                </c:pt>
                <c:pt idx="65">
                  <c:v>44761</c:v>
                </c:pt>
                <c:pt idx="66">
                  <c:v>44762</c:v>
                </c:pt>
                <c:pt idx="67">
                  <c:v>44763</c:v>
                </c:pt>
                <c:pt idx="68">
                  <c:v>44764</c:v>
                </c:pt>
                <c:pt idx="69">
                  <c:v>44767</c:v>
                </c:pt>
                <c:pt idx="70">
                  <c:v>44768</c:v>
                </c:pt>
                <c:pt idx="71">
                  <c:v>44769</c:v>
                </c:pt>
                <c:pt idx="72">
                  <c:v>44770</c:v>
                </c:pt>
                <c:pt idx="73">
                  <c:v>44771</c:v>
                </c:pt>
                <c:pt idx="74">
                  <c:v>44774</c:v>
                </c:pt>
                <c:pt idx="75">
                  <c:v>44775</c:v>
                </c:pt>
                <c:pt idx="76">
                  <c:v>44776</c:v>
                </c:pt>
                <c:pt idx="77">
                  <c:v>44777</c:v>
                </c:pt>
                <c:pt idx="78">
                  <c:v>44778</c:v>
                </c:pt>
                <c:pt idx="79">
                  <c:v>44781</c:v>
                </c:pt>
                <c:pt idx="80">
                  <c:v>44783</c:v>
                </c:pt>
                <c:pt idx="81">
                  <c:v>44784</c:v>
                </c:pt>
                <c:pt idx="82">
                  <c:v>44785</c:v>
                </c:pt>
                <c:pt idx="83">
                  <c:v>44789</c:v>
                </c:pt>
                <c:pt idx="84">
                  <c:v>44790</c:v>
                </c:pt>
                <c:pt idx="85">
                  <c:v>44791</c:v>
                </c:pt>
                <c:pt idx="86">
                  <c:v>44792</c:v>
                </c:pt>
                <c:pt idx="87">
                  <c:v>44795</c:v>
                </c:pt>
                <c:pt idx="88">
                  <c:v>44796</c:v>
                </c:pt>
                <c:pt idx="89">
                  <c:v>44797</c:v>
                </c:pt>
                <c:pt idx="90">
                  <c:v>44798</c:v>
                </c:pt>
                <c:pt idx="91">
                  <c:v>44799</c:v>
                </c:pt>
                <c:pt idx="92">
                  <c:v>44802</c:v>
                </c:pt>
                <c:pt idx="93">
                  <c:v>44803</c:v>
                </c:pt>
                <c:pt idx="94">
                  <c:v>44805</c:v>
                </c:pt>
                <c:pt idx="95">
                  <c:v>44806</c:v>
                </c:pt>
                <c:pt idx="96">
                  <c:v>44809</c:v>
                </c:pt>
                <c:pt idx="97">
                  <c:v>44810</c:v>
                </c:pt>
                <c:pt idx="98">
                  <c:v>44811</c:v>
                </c:pt>
                <c:pt idx="99">
                  <c:v>44812</c:v>
                </c:pt>
                <c:pt idx="100">
                  <c:v>44813</c:v>
                </c:pt>
                <c:pt idx="101">
                  <c:v>44816</c:v>
                </c:pt>
                <c:pt idx="102">
                  <c:v>44817</c:v>
                </c:pt>
                <c:pt idx="103">
                  <c:v>44818</c:v>
                </c:pt>
                <c:pt idx="104">
                  <c:v>44819</c:v>
                </c:pt>
                <c:pt idx="105">
                  <c:v>44820</c:v>
                </c:pt>
                <c:pt idx="106">
                  <c:v>44823</c:v>
                </c:pt>
                <c:pt idx="107">
                  <c:v>44824</c:v>
                </c:pt>
                <c:pt idx="108">
                  <c:v>44825</c:v>
                </c:pt>
                <c:pt idx="109">
                  <c:v>44826</c:v>
                </c:pt>
                <c:pt idx="110">
                  <c:v>44827</c:v>
                </c:pt>
                <c:pt idx="111">
                  <c:v>44830</c:v>
                </c:pt>
                <c:pt idx="112">
                  <c:v>44831</c:v>
                </c:pt>
                <c:pt idx="113">
                  <c:v>44832</c:v>
                </c:pt>
                <c:pt idx="114">
                  <c:v>44833</c:v>
                </c:pt>
                <c:pt idx="115">
                  <c:v>44834</c:v>
                </c:pt>
                <c:pt idx="116">
                  <c:v>44837</c:v>
                </c:pt>
                <c:pt idx="117">
                  <c:v>44838</c:v>
                </c:pt>
                <c:pt idx="118">
                  <c:v>44840</c:v>
                </c:pt>
                <c:pt idx="119">
                  <c:v>44841</c:v>
                </c:pt>
                <c:pt idx="120">
                  <c:v>44844</c:v>
                </c:pt>
                <c:pt idx="121">
                  <c:v>44845</c:v>
                </c:pt>
                <c:pt idx="122">
                  <c:v>44846</c:v>
                </c:pt>
                <c:pt idx="123">
                  <c:v>44847</c:v>
                </c:pt>
                <c:pt idx="124">
                  <c:v>44848</c:v>
                </c:pt>
                <c:pt idx="125">
                  <c:v>44851</c:v>
                </c:pt>
                <c:pt idx="126">
                  <c:v>44852</c:v>
                </c:pt>
                <c:pt idx="127">
                  <c:v>44853</c:v>
                </c:pt>
                <c:pt idx="128">
                  <c:v>44854</c:v>
                </c:pt>
                <c:pt idx="129">
                  <c:v>44855</c:v>
                </c:pt>
                <c:pt idx="130">
                  <c:v>44858</c:v>
                </c:pt>
                <c:pt idx="131">
                  <c:v>44859</c:v>
                </c:pt>
                <c:pt idx="132">
                  <c:v>44861</c:v>
                </c:pt>
                <c:pt idx="133">
                  <c:v>44862</c:v>
                </c:pt>
                <c:pt idx="134">
                  <c:v>44865</c:v>
                </c:pt>
                <c:pt idx="135">
                  <c:v>44866</c:v>
                </c:pt>
                <c:pt idx="136">
                  <c:v>44867</c:v>
                </c:pt>
                <c:pt idx="137">
                  <c:v>44868</c:v>
                </c:pt>
                <c:pt idx="138">
                  <c:v>44869</c:v>
                </c:pt>
                <c:pt idx="139">
                  <c:v>44872</c:v>
                </c:pt>
                <c:pt idx="140">
                  <c:v>44874</c:v>
                </c:pt>
                <c:pt idx="141">
                  <c:v>44875</c:v>
                </c:pt>
                <c:pt idx="142">
                  <c:v>44876</c:v>
                </c:pt>
                <c:pt idx="143">
                  <c:v>44879</c:v>
                </c:pt>
                <c:pt idx="144">
                  <c:v>44880</c:v>
                </c:pt>
                <c:pt idx="145">
                  <c:v>44881</c:v>
                </c:pt>
                <c:pt idx="146">
                  <c:v>44882</c:v>
                </c:pt>
                <c:pt idx="147">
                  <c:v>44883</c:v>
                </c:pt>
                <c:pt idx="148">
                  <c:v>44886</c:v>
                </c:pt>
                <c:pt idx="149">
                  <c:v>44887</c:v>
                </c:pt>
                <c:pt idx="150">
                  <c:v>44888</c:v>
                </c:pt>
                <c:pt idx="151">
                  <c:v>44889</c:v>
                </c:pt>
                <c:pt idx="152">
                  <c:v>44890</c:v>
                </c:pt>
                <c:pt idx="153">
                  <c:v>44893</c:v>
                </c:pt>
                <c:pt idx="154">
                  <c:v>44894</c:v>
                </c:pt>
                <c:pt idx="155">
                  <c:v>44895</c:v>
                </c:pt>
                <c:pt idx="156">
                  <c:v>44896</c:v>
                </c:pt>
                <c:pt idx="157">
                  <c:v>44897</c:v>
                </c:pt>
                <c:pt idx="158">
                  <c:v>44900</c:v>
                </c:pt>
                <c:pt idx="159">
                  <c:v>44901</c:v>
                </c:pt>
                <c:pt idx="160">
                  <c:v>44902</c:v>
                </c:pt>
                <c:pt idx="161">
                  <c:v>44903</c:v>
                </c:pt>
                <c:pt idx="162">
                  <c:v>44904</c:v>
                </c:pt>
                <c:pt idx="163">
                  <c:v>44907</c:v>
                </c:pt>
                <c:pt idx="164">
                  <c:v>44908</c:v>
                </c:pt>
                <c:pt idx="165">
                  <c:v>44909</c:v>
                </c:pt>
                <c:pt idx="166">
                  <c:v>44910</c:v>
                </c:pt>
                <c:pt idx="167">
                  <c:v>44911</c:v>
                </c:pt>
                <c:pt idx="168">
                  <c:v>44914</c:v>
                </c:pt>
                <c:pt idx="169">
                  <c:v>44915</c:v>
                </c:pt>
                <c:pt idx="170">
                  <c:v>44916</c:v>
                </c:pt>
                <c:pt idx="171">
                  <c:v>44917</c:v>
                </c:pt>
                <c:pt idx="172">
                  <c:v>44918</c:v>
                </c:pt>
                <c:pt idx="173">
                  <c:v>44921</c:v>
                </c:pt>
                <c:pt idx="174">
                  <c:v>44922</c:v>
                </c:pt>
                <c:pt idx="175">
                  <c:v>44923</c:v>
                </c:pt>
                <c:pt idx="176">
                  <c:v>44924</c:v>
                </c:pt>
                <c:pt idx="177">
                  <c:v>44925</c:v>
                </c:pt>
                <c:pt idx="178">
                  <c:v>44928</c:v>
                </c:pt>
                <c:pt idx="179">
                  <c:v>44929</c:v>
                </c:pt>
                <c:pt idx="180">
                  <c:v>44930</c:v>
                </c:pt>
                <c:pt idx="181">
                  <c:v>44931</c:v>
                </c:pt>
                <c:pt idx="182">
                  <c:v>44932</c:v>
                </c:pt>
                <c:pt idx="183">
                  <c:v>44935</c:v>
                </c:pt>
                <c:pt idx="184">
                  <c:v>44936</c:v>
                </c:pt>
                <c:pt idx="185">
                  <c:v>44937</c:v>
                </c:pt>
                <c:pt idx="186">
                  <c:v>44938</c:v>
                </c:pt>
                <c:pt idx="187">
                  <c:v>44939</c:v>
                </c:pt>
                <c:pt idx="188">
                  <c:v>44942</c:v>
                </c:pt>
                <c:pt idx="189">
                  <c:v>44943</c:v>
                </c:pt>
                <c:pt idx="190">
                  <c:v>44944</c:v>
                </c:pt>
                <c:pt idx="191">
                  <c:v>44945</c:v>
                </c:pt>
                <c:pt idx="192">
                  <c:v>44946</c:v>
                </c:pt>
                <c:pt idx="193">
                  <c:v>44949</c:v>
                </c:pt>
                <c:pt idx="194">
                  <c:v>44950</c:v>
                </c:pt>
                <c:pt idx="195">
                  <c:v>44951</c:v>
                </c:pt>
                <c:pt idx="196">
                  <c:v>44953</c:v>
                </c:pt>
                <c:pt idx="197">
                  <c:v>44956</c:v>
                </c:pt>
                <c:pt idx="198">
                  <c:v>44957</c:v>
                </c:pt>
                <c:pt idx="199">
                  <c:v>44958</c:v>
                </c:pt>
                <c:pt idx="200">
                  <c:v>44959</c:v>
                </c:pt>
                <c:pt idx="201">
                  <c:v>44960</c:v>
                </c:pt>
                <c:pt idx="202">
                  <c:v>44963</c:v>
                </c:pt>
                <c:pt idx="203">
                  <c:v>44964</c:v>
                </c:pt>
                <c:pt idx="204">
                  <c:v>44965</c:v>
                </c:pt>
                <c:pt idx="205">
                  <c:v>44966</c:v>
                </c:pt>
                <c:pt idx="206">
                  <c:v>44967</c:v>
                </c:pt>
                <c:pt idx="207">
                  <c:v>44970</c:v>
                </c:pt>
                <c:pt idx="208">
                  <c:v>44971</c:v>
                </c:pt>
                <c:pt idx="209">
                  <c:v>44972</c:v>
                </c:pt>
                <c:pt idx="210">
                  <c:v>44973</c:v>
                </c:pt>
                <c:pt idx="211">
                  <c:v>44974</c:v>
                </c:pt>
                <c:pt idx="212">
                  <c:v>44977</c:v>
                </c:pt>
                <c:pt idx="213">
                  <c:v>44978</c:v>
                </c:pt>
                <c:pt idx="214">
                  <c:v>44979</c:v>
                </c:pt>
                <c:pt idx="215">
                  <c:v>44980</c:v>
                </c:pt>
                <c:pt idx="216">
                  <c:v>44981</c:v>
                </c:pt>
                <c:pt idx="217">
                  <c:v>44984</c:v>
                </c:pt>
                <c:pt idx="218">
                  <c:v>44985</c:v>
                </c:pt>
                <c:pt idx="219">
                  <c:v>44986</c:v>
                </c:pt>
                <c:pt idx="220">
                  <c:v>44987</c:v>
                </c:pt>
                <c:pt idx="221">
                  <c:v>44988</c:v>
                </c:pt>
                <c:pt idx="222">
                  <c:v>44991</c:v>
                </c:pt>
                <c:pt idx="223">
                  <c:v>44993</c:v>
                </c:pt>
                <c:pt idx="224">
                  <c:v>44994</c:v>
                </c:pt>
                <c:pt idx="225">
                  <c:v>44995</c:v>
                </c:pt>
                <c:pt idx="226">
                  <c:v>44998</c:v>
                </c:pt>
                <c:pt idx="227">
                  <c:v>44999</c:v>
                </c:pt>
                <c:pt idx="228">
                  <c:v>45000</c:v>
                </c:pt>
                <c:pt idx="229">
                  <c:v>45001</c:v>
                </c:pt>
                <c:pt idx="230">
                  <c:v>45002</c:v>
                </c:pt>
                <c:pt idx="231">
                  <c:v>45005</c:v>
                </c:pt>
                <c:pt idx="232">
                  <c:v>45006</c:v>
                </c:pt>
                <c:pt idx="233">
                  <c:v>45007</c:v>
                </c:pt>
                <c:pt idx="234">
                  <c:v>45008</c:v>
                </c:pt>
                <c:pt idx="235">
                  <c:v>45009</c:v>
                </c:pt>
                <c:pt idx="236">
                  <c:v>45012</c:v>
                </c:pt>
                <c:pt idx="237">
                  <c:v>45013</c:v>
                </c:pt>
                <c:pt idx="238">
                  <c:v>45014</c:v>
                </c:pt>
                <c:pt idx="239">
                  <c:v>45016</c:v>
                </c:pt>
                <c:pt idx="240">
                  <c:v>45019</c:v>
                </c:pt>
                <c:pt idx="241">
                  <c:v>45021</c:v>
                </c:pt>
                <c:pt idx="242">
                  <c:v>45022</c:v>
                </c:pt>
                <c:pt idx="243">
                  <c:v>45026</c:v>
                </c:pt>
                <c:pt idx="244">
                  <c:v>45027</c:v>
                </c:pt>
                <c:pt idx="245">
                  <c:v>45028</c:v>
                </c:pt>
                <c:pt idx="246">
                  <c:v>45029</c:v>
                </c:pt>
                <c:pt idx="247">
                  <c:v>45032</c:v>
                </c:pt>
                <c:pt idx="248">
                  <c:v>45034</c:v>
                </c:pt>
                <c:pt idx="249">
                  <c:v>45035</c:v>
                </c:pt>
                <c:pt idx="250">
                  <c:v>45036</c:v>
                </c:pt>
                <c:pt idx="251">
                  <c:v>45037</c:v>
                </c:pt>
                <c:pt idx="252">
                  <c:v>45040</c:v>
                </c:pt>
                <c:pt idx="253">
                  <c:v>45041</c:v>
                </c:pt>
                <c:pt idx="254">
                  <c:v>45042</c:v>
                </c:pt>
                <c:pt idx="255">
                  <c:v>45043</c:v>
                </c:pt>
                <c:pt idx="256">
                  <c:v>45044</c:v>
                </c:pt>
                <c:pt idx="257">
                  <c:v>45048</c:v>
                </c:pt>
                <c:pt idx="258">
                  <c:v>45049</c:v>
                </c:pt>
                <c:pt idx="259">
                  <c:v>45050</c:v>
                </c:pt>
                <c:pt idx="260">
                  <c:v>45051</c:v>
                </c:pt>
                <c:pt idx="261">
                  <c:v>45054</c:v>
                </c:pt>
                <c:pt idx="262">
                  <c:v>45055</c:v>
                </c:pt>
                <c:pt idx="263">
                  <c:v>45056</c:v>
                </c:pt>
                <c:pt idx="264">
                  <c:v>45057</c:v>
                </c:pt>
                <c:pt idx="265">
                  <c:v>45058</c:v>
                </c:pt>
                <c:pt idx="266">
                  <c:v>45061</c:v>
                </c:pt>
                <c:pt idx="267">
                  <c:v>45062</c:v>
                </c:pt>
                <c:pt idx="268">
                  <c:v>45063</c:v>
                </c:pt>
                <c:pt idx="269">
                  <c:v>45064</c:v>
                </c:pt>
                <c:pt idx="270">
                  <c:v>45065</c:v>
                </c:pt>
                <c:pt idx="271">
                  <c:v>45068</c:v>
                </c:pt>
                <c:pt idx="272">
                  <c:v>45069</c:v>
                </c:pt>
                <c:pt idx="273">
                  <c:v>45070</c:v>
                </c:pt>
                <c:pt idx="274">
                  <c:v>45071</c:v>
                </c:pt>
                <c:pt idx="275">
                  <c:v>45072</c:v>
                </c:pt>
                <c:pt idx="276">
                  <c:v>45075</c:v>
                </c:pt>
                <c:pt idx="277">
                  <c:v>45076</c:v>
                </c:pt>
                <c:pt idx="278">
                  <c:v>45077</c:v>
                </c:pt>
                <c:pt idx="279">
                  <c:v>45078</c:v>
                </c:pt>
                <c:pt idx="280">
                  <c:v>45079</c:v>
                </c:pt>
                <c:pt idx="281">
                  <c:v>45082</c:v>
                </c:pt>
                <c:pt idx="282">
                  <c:v>45083</c:v>
                </c:pt>
                <c:pt idx="283">
                  <c:v>45084</c:v>
                </c:pt>
                <c:pt idx="284">
                  <c:v>45085</c:v>
                </c:pt>
                <c:pt idx="285">
                  <c:v>45086</c:v>
                </c:pt>
                <c:pt idx="286">
                  <c:v>45089</c:v>
                </c:pt>
                <c:pt idx="287">
                  <c:v>45090</c:v>
                </c:pt>
                <c:pt idx="288">
                  <c:v>45091</c:v>
                </c:pt>
                <c:pt idx="289">
                  <c:v>45092</c:v>
                </c:pt>
                <c:pt idx="290">
                  <c:v>45093</c:v>
                </c:pt>
                <c:pt idx="291">
                  <c:v>45096</c:v>
                </c:pt>
                <c:pt idx="292">
                  <c:v>45097</c:v>
                </c:pt>
                <c:pt idx="293">
                  <c:v>45098</c:v>
                </c:pt>
                <c:pt idx="294">
                  <c:v>45099</c:v>
                </c:pt>
                <c:pt idx="295">
                  <c:v>45100</c:v>
                </c:pt>
                <c:pt idx="296">
                  <c:v>45103</c:v>
                </c:pt>
                <c:pt idx="297">
                  <c:v>45104</c:v>
                </c:pt>
                <c:pt idx="298">
                  <c:v>45105</c:v>
                </c:pt>
                <c:pt idx="299">
                  <c:v>45107</c:v>
                </c:pt>
                <c:pt idx="300">
                  <c:v>45110</c:v>
                </c:pt>
                <c:pt idx="301">
                  <c:v>45111</c:v>
                </c:pt>
                <c:pt idx="302">
                  <c:v>45112</c:v>
                </c:pt>
                <c:pt idx="303">
                  <c:v>45113</c:v>
                </c:pt>
                <c:pt idx="304">
                  <c:v>45114</c:v>
                </c:pt>
                <c:pt idx="305">
                  <c:v>45117</c:v>
                </c:pt>
                <c:pt idx="306">
                  <c:v>45118</c:v>
                </c:pt>
                <c:pt idx="307">
                  <c:v>45119</c:v>
                </c:pt>
                <c:pt idx="308">
                  <c:v>45120</c:v>
                </c:pt>
                <c:pt idx="309">
                  <c:v>45121</c:v>
                </c:pt>
                <c:pt idx="310">
                  <c:v>45124</c:v>
                </c:pt>
                <c:pt idx="311">
                  <c:v>45125</c:v>
                </c:pt>
                <c:pt idx="312">
                  <c:v>45126</c:v>
                </c:pt>
                <c:pt idx="313">
                  <c:v>45127</c:v>
                </c:pt>
                <c:pt idx="314">
                  <c:v>45128</c:v>
                </c:pt>
                <c:pt idx="315">
                  <c:v>45131</c:v>
                </c:pt>
                <c:pt idx="316">
                  <c:v>45132</c:v>
                </c:pt>
                <c:pt idx="317">
                  <c:v>45133</c:v>
                </c:pt>
                <c:pt idx="318">
                  <c:v>45134</c:v>
                </c:pt>
                <c:pt idx="319">
                  <c:v>45135</c:v>
                </c:pt>
                <c:pt idx="320">
                  <c:v>45138</c:v>
                </c:pt>
                <c:pt idx="321">
                  <c:v>45139</c:v>
                </c:pt>
                <c:pt idx="322">
                  <c:v>45140</c:v>
                </c:pt>
                <c:pt idx="323">
                  <c:v>45141</c:v>
                </c:pt>
                <c:pt idx="324">
                  <c:v>45142</c:v>
                </c:pt>
                <c:pt idx="325">
                  <c:v>45145</c:v>
                </c:pt>
                <c:pt idx="326">
                  <c:v>45146</c:v>
                </c:pt>
                <c:pt idx="327">
                  <c:v>45147</c:v>
                </c:pt>
                <c:pt idx="328">
                  <c:v>45148</c:v>
                </c:pt>
                <c:pt idx="329">
                  <c:v>45149</c:v>
                </c:pt>
                <c:pt idx="330">
                  <c:v>45152</c:v>
                </c:pt>
                <c:pt idx="331">
                  <c:v>45154</c:v>
                </c:pt>
                <c:pt idx="332">
                  <c:v>45155</c:v>
                </c:pt>
                <c:pt idx="333">
                  <c:v>45156</c:v>
                </c:pt>
                <c:pt idx="334">
                  <c:v>45159</c:v>
                </c:pt>
                <c:pt idx="335">
                  <c:v>45160</c:v>
                </c:pt>
                <c:pt idx="336">
                  <c:v>45161</c:v>
                </c:pt>
                <c:pt idx="337">
                  <c:v>45162</c:v>
                </c:pt>
                <c:pt idx="338">
                  <c:v>45163</c:v>
                </c:pt>
                <c:pt idx="339">
                  <c:v>45166</c:v>
                </c:pt>
                <c:pt idx="340">
                  <c:v>45167</c:v>
                </c:pt>
                <c:pt idx="341">
                  <c:v>45168</c:v>
                </c:pt>
                <c:pt idx="342">
                  <c:v>45169</c:v>
                </c:pt>
                <c:pt idx="343">
                  <c:v>45170</c:v>
                </c:pt>
                <c:pt idx="344">
                  <c:v>45173</c:v>
                </c:pt>
                <c:pt idx="345">
                  <c:v>45174</c:v>
                </c:pt>
                <c:pt idx="346">
                  <c:v>45175</c:v>
                </c:pt>
                <c:pt idx="347">
                  <c:v>45176</c:v>
                </c:pt>
                <c:pt idx="348">
                  <c:v>45177</c:v>
                </c:pt>
                <c:pt idx="349">
                  <c:v>45180</c:v>
                </c:pt>
                <c:pt idx="350">
                  <c:v>45181</c:v>
                </c:pt>
                <c:pt idx="351">
                  <c:v>45182</c:v>
                </c:pt>
                <c:pt idx="352">
                  <c:v>45183</c:v>
                </c:pt>
                <c:pt idx="353">
                  <c:v>45184</c:v>
                </c:pt>
                <c:pt idx="354">
                  <c:v>45187</c:v>
                </c:pt>
                <c:pt idx="355">
                  <c:v>45189</c:v>
                </c:pt>
                <c:pt idx="356">
                  <c:v>45190</c:v>
                </c:pt>
                <c:pt idx="357">
                  <c:v>45191</c:v>
                </c:pt>
                <c:pt idx="358">
                  <c:v>45194</c:v>
                </c:pt>
                <c:pt idx="359">
                  <c:v>45195</c:v>
                </c:pt>
                <c:pt idx="360">
                  <c:v>45196</c:v>
                </c:pt>
                <c:pt idx="361">
                  <c:v>45197</c:v>
                </c:pt>
                <c:pt idx="362">
                  <c:v>45198</c:v>
                </c:pt>
                <c:pt idx="363">
                  <c:v>45202</c:v>
                </c:pt>
                <c:pt idx="364">
                  <c:v>45203</c:v>
                </c:pt>
                <c:pt idx="365">
                  <c:v>45204</c:v>
                </c:pt>
                <c:pt idx="366">
                  <c:v>45205</c:v>
                </c:pt>
                <c:pt idx="367">
                  <c:v>45208</c:v>
                </c:pt>
                <c:pt idx="368">
                  <c:v>45209</c:v>
                </c:pt>
                <c:pt idx="369">
                  <c:v>45210</c:v>
                </c:pt>
                <c:pt idx="370">
                  <c:v>45211</c:v>
                </c:pt>
                <c:pt idx="371">
                  <c:v>45212</c:v>
                </c:pt>
                <c:pt idx="372">
                  <c:v>45215</c:v>
                </c:pt>
                <c:pt idx="373">
                  <c:v>45216</c:v>
                </c:pt>
                <c:pt idx="374">
                  <c:v>45217</c:v>
                </c:pt>
                <c:pt idx="375">
                  <c:v>45218</c:v>
                </c:pt>
                <c:pt idx="376">
                  <c:v>45219</c:v>
                </c:pt>
                <c:pt idx="377">
                  <c:v>45222</c:v>
                </c:pt>
                <c:pt idx="378">
                  <c:v>45224</c:v>
                </c:pt>
                <c:pt idx="379">
                  <c:v>45225</c:v>
                </c:pt>
                <c:pt idx="380">
                  <c:v>45226</c:v>
                </c:pt>
                <c:pt idx="381">
                  <c:v>45229</c:v>
                </c:pt>
                <c:pt idx="382">
                  <c:v>45230</c:v>
                </c:pt>
                <c:pt idx="383">
                  <c:v>45231</c:v>
                </c:pt>
                <c:pt idx="384">
                  <c:v>45232</c:v>
                </c:pt>
                <c:pt idx="385">
                  <c:v>45233</c:v>
                </c:pt>
                <c:pt idx="386">
                  <c:v>45236</c:v>
                </c:pt>
                <c:pt idx="387">
                  <c:v>45237</c:v>
                </c:pt>
                <c:pt idx="388">
                  <c:v>45238</c:v>
                </c:pt>
                <c:pt idx="389">
                  <c:v>45239</c:v>
                </c:pt>
                <c:pt idx="390">
                  <c:v>45240</c:v>
                </c:pt>
                <c:pt idx="391">
                  <c:v>45242</c:v>
                </c:pt>
                <c:pt idx="392">
                  <c:v>45243</c:v>
                </c:pt>
                <c:pt idx="393">
                  <c:v>45245</c:v>
                </c:pt>
                <c:pt idx="394">
                  <c:v>45246</c:v>
                </c:pt>
                <c:pt idx="395">
                  <c:v>45247</c:v>
                </c:pt>
                <c:pt idx="396">
                  <c:v>45250</c:v>
                </c:pt>
                <c:pt idx="397">
                  <c:v>45251</c:v>
                </c:pt>
                <c:pt idx="398">
                  <c:v>45252</c:v>
                </c:pt>
                <c:pt idx="399">
                  <c:v>45253</c:v>
                </c:pt>
                <c:pt idx="400">
                  <c:v>45254</c:v>
                </c:pt>
                <c:pt idx="401">
                  <c:v>45258</c:v>
                </c:pt>
                <c:pt idx="402">
                  <c:v>45259</c:v>
                </c:pt>
                <c:pt idx="403">
                  <c:v>45260</c:v>
                </c:pt>
                <c:pt idx="404">
                  <c:v>45261</c:v>
                </c:pt>
                <c:pt idx="405">
                  <c:v>45264</c:v>
                </c:pt>
                <c:pt idx="406">
                  <c:v>45265</c:v>
                </c:pt>
                <c:pt idx="407">
                  <c:v>45266</c:v>
                </c:pt>
                <c:pt idx="408">
                  <c:v>45267</c:v>
                </c:pt>
                <c:pt idx="409">
                  <c:v>45268</c:v>
                </c:pt>
                <c:pt idx="410">
                  <c:v>45271</c:v>
                </c:pt>
                <c:pt idx="411">
                  <c:v>45272</c:v>
                </c:pt>
                <c:pt idx="412">
                  <c:v>45273</c:v>
                </c:pt>
                <c:pt idx="413">
                  <c:v>45274</c:v>
                </c:pt>
                <c:pt idx="414">
                  <c:v>45275</c:v>
                </c:pt>
                <c:pt idx="415">
                  <c:v>45278</c:v>
                </c:pt>
                <c:pt idx="416">
                  <c:v>45279</c:v>
                </c:pt>
                <c:pt idx="417">
                  <c:v>45280</c:v>
                </c:pt>
                <c:pt idx="418">
                  <c:v>45281</c:v>
                </c:pt>
                <c:pt idx="419">
                  <c:v>45282</c:v>
                </c:pt>
                <c:pt idx="420">
                  <c:v>45286</c:v>
                </c:pt>
                <c:pt idx="421">
                  <c:v>45287</c:v>
                </c:pt>
                <c:pt idx="422">
                  <c:v>45288</c:v>
                </c:pt>
                <c:pt idx="423">
                  <c:v>45289</c:v>
                </c:pt>
                <c:pt idx="424">
                  <c:v>45292</c:v>
                </c:pt>
                <c:pt idx="425">
                  <c:v>45293</c:v>
                </c:pt>
                <c:pt idx="426">
                  <c:v>45294</c:v>
                </c:pt>
                <c:pt idx="427">
                  <c:v>45295</c:v>
                </c:pt>
                <c:pt idx="428">
                  <c:v>45296</c:v>
                </c:pt>
                <c:pt idx="429">
                  <c:v>45299</c:v>
                </c:pt>
                <c:pt idx="430">
                  <c:v>45300</c:v>
                </c:pt>
                <c:pt idx="431">
                  <c:v>45301</c:v>
                </c:pt>
                <c:pt idx="432">
                  <c:v>45302</c:v>
                </c:pt>
                <c:pt idx="433">
                  <c:v>45303</c:v>
                </c:pt>
                <c:pt idx="434">
                  <c:v>45306</c:v>
                </c:pt>
                <c:pt idx="435">
                  <c:v>45307</c:v>
                </c:pt>
                <c:pt idx="436">
                  <c:v>45308</c:v>
                </c:pt>
                <c:pt idx="437">
                  <c:v>45309</c:v>
                </c:pt>
                <c:pt idx="438">
                  <c:v>45310</c:v>
                </c:pt>
                <c:pt idx="439">
                  <c:v>45311</c:v>
                </c:pt>
                <c:pt idx="440">
                  <c:v>45314</c:v>
                </c:pt>
                <c:pt idx="441">
                  <c:v>45315</c:v>
                </c:pt>
                <c:pt idx="442">
                  <c:v>45316</c:v>
                </c:pt>
                <c:pt idx="443">
                  <c:v>45320</c:v>
                </c:pt>
                <c:pt idx="444">
                  <c:v>45321</c:v>
                </c:pt>
                <c:pt idx="445">
                  <c:v>45322</c:v>
                </c:pt>
                <c:pt idx="446">
                  <c:v>45323</c:v>
                </c:pt>
                <c:pt idx="447">
                  <c:v>45324</c:v>
                </c:pt>
                <c:pt idx="448">
                  <c:v>45327</c:v>
                </c:pt>
                <c:pt idx="449">
                  <c:v>45328</c:v>
                </c:pt>
                <c:pt idx="450">
                  <c:v>45329</c:v>
                </c:pt>
                <c:pt idx="451">
                  <c:v>45330</c:v>
                </c:pt>
                <c:pt idx="452">
                  <c:v>45331</c:v>
                </c:pt>
                <c:pt idx="453">
                  <c:v>45334</c:v>
                </c:pt>
                <c:pt idx="454">
                  <c:v>45335</c:v>
                </c:pt>
                <c:pt idx="455">
                  <c:v>45336</c:v>
                </c:pt>
                <c:pt idx="456">
                  <c:v>45337</c:v>
                </c:pt>
                <c:pt idx="457">
                  <c:v>45341</c:v>
                </c:pt>
                <c:pt idx="458">
                  <c:v>45342</c:v>
                </c:pt>
                <c:pt idx="459">
                  <c:v>45343</c:v>
                </c:pt>
                <c:pt idx="460">
                  <c:v>45344</c:v>
                </c:pt>
                <c:pt idx="461">
                  <c:v>45345</c:v>
                </c:pt>
                <c:pt idx="462">
                  <c:v>45348</c:v>
                </c:pt>
                <c:pt idx="463">
                  <c:v>45349</c:v>
                </c:pt>
                <c:pt idx="464">
                  <c:v>45350</c:v>
                </c:pt>
                <c:pt idx="465">
                  <c:v>45351</c:v>
                </c:pt>
                <c:pt idx="466">
                  <c:v>45352</c:v>
                </c:pt>
                <c:pt idx="467">
                  <c:v>45353</c:v>
                </c:pt>
                <c:pt idx="468">
                  <c:v>45355</c:v>
                </c:pt>
                <c:pt idx="469">
                  <c:v>45356</c:v>
                </c:pt>
                <c:pt idx="470">
                  <c:v>45357</c:v>
                </c:pt>
                <c:pt idx="471">
                  <c:v>45358</c:v>
                </c:pt>
                <c:pt idx="472">
                  <c:v>45362</c:v>
                </c:pt>
                <c:pt idx="473">
                  <c:v>45363</c:v>
                </c:pt>
                <c:pt idx="474">
                  <c:v>45364</c:v>
                </c:pt>
                <c:pt idx="475">
                  <c:v>45365</c:v>
                </c:pt>
                <c:pt idx="476">
                  <c:v>45366</c:v>
                </c:pt>
                <c:pt idx="477">
                  <c:v>45369</c:v>
                </c:pt>
                <c:pt idx="478">
                  <c:v>45370</c:v>
                </c:pt>
                <c:pt idx="479">
                  <c:v>45371</c:v>
                </c:pt>
                <c:pt idx="480">
                  <c:v>45372</c:v>
                </c:pt>
                <c:pt idx="481">
                  <c:v>45377</c:v>
                </c:pt>
                <c:pt idx="482">
                  <c:v>45378</c:v>
                </c:pt>
                <c:pt idx="483">
                  <c:v>45379</c:v>
                </c:pt>
                <c:pt idx="484">
                  <c:v>45383</c:v>
                </c:pt>
                <c:pt idx="485">
                  <c:v>45384</c:v>
                </c:pt>
                <c:pt idx="486">
                  <c:v>45385</c:v>
                </c:pt>
                <c:pt idx="487">
                  <c:v>45386</c:v>
                </c:pt>
                <c:pt idx="488">
                  <c:v>45387</c:v>
                </c:pt>
                <c:pt idx="489">
                  <c:v>45390</c:v>
                </c:pt>
                <c:pt idx="490">
                  <c:v>45391</c:v>
                </c:pt>
                <c:pt idx="491">
                  <c:v>45392</c:v>
                </c:pt>
                <c:pt idx="492">
                  <c:v>45394</c:v>
                </c:pt>
                <c:pt idx="493">
                  <c:v>45397</c:v>
                </c:pt>
                <c:pt idx="494">
                  <c:v>45398</c:v>
                </c:pt>
                <c:pt idx="495">
                  <c:v>45400</c:v>
                </c:pt>
                <c:pt idx="496">
                  <c:v>45401</c:v>
                </c:pt>
                <c:pt idx="497">
                  <c:v>45404</c:v>
                </c:pt>
                <c:pt idx="498">
                  <c:v>45405</c:v>
                </c:pt>
                <c:pt idx="499">
                  <c:v>45406</c:v>
                </c:pt>
                <c:pt idx="500">
                  <c:v>45407</c:v>
                </c:pt>
                <c:pt idx="501">
                  <c:v>45408</c:v>
                </c:pt>
                <c:pt idx="502">
                  <c:v>45411</c:v>
                </c:pt>
                <c:pt idx="503">
                  <c:v>45412</c:v>
                </c:pt>
                <c:pt idx="504">
                  <c:v>45414</c:v>
                </c:pt>
                <c:pt idx="505">
                  <c:v>45415</c:v>
                </c:pt>
                <c:pt idx="506">
                  <c:v>45418</c:v>
                </c:pt>
                <c:pt idx="507">
                  <c:v>45419</c:v>
                </c:pt>
                <c:pt idx="508">
                  <c:v>45420</c:v>
                </c:pt>
                <c:pt idx="509">
                  <c:v>45421</c:v>
                </c:pt>
                <c:pt idx="510">
                  <c:v>45422</c:v>
                </c:pt>
                <c:pt idx="511">
                  <c:v>45425</c:v>
                </c:pt>
                <c:pt idx="512">
                  <c:v>45426</c:v>
                </c:pt>
                <c:pt idx="513">
                  <c:v>45427</c:v>
                </c:pt>
                <c:pt idx="514">
                  <c:v>45428</c:v>
                </c:pt>
                <c:pt idx="515">
                  <c:v>45429</c:v>
                </c:pt>
                <c:pt idx="516">
                  <c:v>45430</c:v>
                </c:pt>
                <c:pt idx="517">
                  <c:v>45433</c:v>
                </c:pt>
                <c:pt idx="518">
                  <c:v>45434</c:v>
                </c:pt>
                <c:pt idx="519">
                  <c:v>45435</c:v>
                </c:pt>
                <c:pt idx="520">
                  <c:v>45436</c:v>
                </c:pt>
                <c:pt idx="521">
                  <c:v>45439</c:v>
                </c:pt>
                <c:pt idx="522">
                  <c:v>45440</c:v>
                </c:pt>
                <c:pt idx="523">
                  <c:v>45441</c:v>
                </c:pt>
                <c:pt idx="524">
                  <c:v>45442</c:v>
                </c:pt>
                <c:pt idx="525">
                  <c:v>45443</c:v>
                </c:pt>
                <c:pt idx="526">
                  <c:v>45446</c:v>
                </c:pt>
                <c:pt idx="527">
                  <c:v>45447</c:v>
                </c:pt>
                <c:pt idx="528">
                  <c:v>45448</c:v>
                </c:pt>
                <c:pt idx="529">
                  <c:v>45449</c:v>
                </c:pt>
                <c:pt idx="530">
                  <c:v>45450</c:v>
                </c:pt>
                <c:pt idx="531">
                  <c:v>45453</c:v>
                </c:pt>
                <c:pt idx="532">
                  <c:v>45454</c:v>
                </c:pt>
                <c:pt idx="533">
                  <c:v>45455</c:v>
                </c:pt>
                <c:pt idx="534">
                  <c:v>45456</c:v>
                </c:pt>
                <c:pt idx="535">
                  <c:v>45457</c:v>
                </c:pt>
                <c:pt idx="536">
                  <c:v>45461</c:v>
                </c:pt>
                <c:pt idx="537">
                  <c:v>45462</c:v>
                </c:pt>
                <c:pt idx="538">
                  <c:v>45463</c:v>
                </c:pt>
                <c:pt idx="539">
                  <c:v>45464</c:v>
                </c:pt>
                <c:pt idx="540">
                  <c:v>45467</c:v>
                </c:pt>
                <c:pt idx="541">
                  <c:v>45468</c:v>
                </c:pt>
                <c:pt idx="542">
                  <c:v>45469</c:v>
                </c:pt>
                <c:pt idx="543">
                  <c:v>45470</c:v>
                </c:pt>
                <c:pt idx="544">
                  <c:v>45471</c:v>
                </c:pt>
                <c:pt idx="545">
                  <c:v>45474</c:v>
                </c:pt>
                <c:pt idx="546">
                  <c:v>45475</c:v>
                </c:pt>
                <c:pt idx="547">
                  <c:v>45476</c:v>
                </c:pt>
                <c:pt idx="548">
                  <c:v>45477</c:v>
                </c:pt>
                <c:pt idx="549">
                  <c:v>45478</c:v>
                </c:pt>
                <c:pt idx="550">
                  <c:v>45481</c:v>
                </c:pt>
                <c:pt idx="551">
                  <c:v>45482</c:v>
                </c:pt>
                <c:pt idx="552">
                  <c:v>45483</c:v>
                </c:pt>
                <c:pt idx="553">
                  <c:v>45484</c:v>
                </c:pt>
                <c:pt idx="554">
                  <c:v>45485</c:v>
                </c:pt>
                <c:pt idx="555">
                  <c:v>45488</c:v>
                </c:pt>
                <c:pt idx="556">
                  <c:v>45489</c:v>
                </c:pt>
                <c:pt idx="557">
                  <c:v>45491</c:v>
                </c:pt>
                <c:pt idx="558">
                  <c:v>45492</c:v>
                </c:pt>
                <c:pt idx="559">
                  <c:v>45495</c:v>
                </c:pt>
                <c:pt idx="560">
                  <c:v>45496</c:v>
                </c:pt>
                <c:pt idx="561">
                  <c:v>45497</c:v>
                </c:pt>
                <c:pt idx="562">
                  <c:v>45498</c:v>
                </c:pt>
                <c:pt idx="563">
                  <c:v>45499</c:v>
                </c:pt>
                <c:pt idx="564">
                  <c:v>45502</c:v>
                </c:pt>
                <c:pt idx="565">
                  <c:v>45503</c:v>
                </c:pt>
                <c:pt idx="566">
                  <c:v>45504</c:v>
                </c:pt>
                <c:pt idx="567">
                  <c:v>45505</c:v>
                </c:pt>
                <c:pt idx="568">
                  <c:v>45506</c:v>
                </c:pt>
                <c:pt idx="569">
                  <c:v>45509</c:v>
                </c:pt>
                <c:pt idx="570">
                  <c:v>45510</c:v>
                </c:pt>
                <c:pt idx="571">
                  <c:v>45511</c:v>
                </c:pt>
                <c:pt idx="572">
                  <c:v>45512</c:v>
                </c:pt>
                <c:pt idx="573">
                  <c:v>45513</c:v>
                </c:pt>
                <c:pt idx="574">
                  <c:v>45516</c:v>
                </c:pt>
                <c:pt idx="575">
                  <c:v>45517</c:v>
                </c:pt>
                <c:pt idx="576">
                  <c:v>45518</c:v>
                </c:pt>
                <c:pt idx="577">
                  <c:v>45520</c:v>
                </c:pt>
                <c:pt idx="578">
                  <c:v>45523</c:v>
                </c:pt>
                <c:pt idx="579">
                  <c:v>45524</c:v>
                </c:pt>
                <c:pt idx="580">
                  <c:v>45525</c:v>
                </c:pt>
                <c:pt idx="581">
                  <c:v>45526</c:v>
                </c:pt>
                <c:pt idx="582">
                  <c:v>45527</c:v>
                </c:pt>
                <c:pt idx="583">
                  <c:v>45530</c:v>
                </c:pt>
                <c:pt idx="584">
                  <c:v>45531</c:v>
                </c:pt>
                <c:pt idx="585">
                  <c:v>45532</c:v>
                </c:pt>
                <c:pt idx="586">
                  <c:v>45533</c:v>
                </c:pt>
                <c:pt idx="587">
                  <c:v>45534</c:v>
                </c:pt>
                <c:pt idx="588">
                  <c:v>45537</c:v>
                </c:pt>
                <c:pt idx="589">
                  <c:v>45538</c:v>
                </c:pt>
                <c:pt idx="590">
                  <c:v>45539</c:v>
                </c:pt>
                <c:pt idx="591">
                  <c:v>45540</c:v>
                </c:pt>
                <c:pt idx="592">
                  <c:v>45541</c:v>
                </c:pt>
                <c:pt idx="593">
                  <c:v>45544</c:v>
                </c:pt>
                <c:pt idx="594">
                  <c:v>45545</c:v>
                </c:pt>
                <c:pt idx="595">
                  <c:v>45546</c:v>
                </c:pt>
                <c:pt idx="596">
                  <c:v>45547</c:v>
                </c:pt>
                <c:pt idx="597">
                  <c:v>45548</c:v>
                </c:pt>
                <c:pt idx="598">
                  <c:v>45551</c:v>
                </c:pt>
                <c:pt idx="599">
                  <c:v>45552</c:v>
                </c:pt>
                <c:pt idx="600">
                  <c:v>45553</c:v>
                </c:pt>
                <c:pt idx="601">
                  <c:v>45554</c:v>
                </c:pt>
                <c:pt idx="602">
                  <c:v>45555</c:v>
                </c:pt>
                <c:pt idx="603">
                  <c:v>45558</c:v>
                </c:pt>
                <c:pt idx="604">
                  <c:v>45559</c:v>
                </c:pt>
                <c:pt idx="605">
                  <c:v>45560</c:v>
                </c:pt>
                <c:pt idx="606">
                  <c:v>45561</c:v>
                </c:pt>
                <c:pt idx="607">
                  <c:v>45562</c:v>
                </c:pt>
                <c:pt idx="608">
                  <c:v>45565</c:v>
                </c:pt>
                <c:pt idx="609">
                  <c:v>45566</c:v>
                </c:pt>
                <c:pt idx="610">
                  <c:v>45568</c:v>
                </c:pt>
                <c:pt idx="611">
                  <c:v>45569</c:v>
                </c:pt>
                <c:pt idx="612">
                  <c:v>45572</c:v>
                </c:pt>
                <c:pt idx="613">
                  <c:v>45573</c:v>
                </c:pt>
                <c:pt idx="614">
                  <c:v>45574</c:v>
                </c:pt>
                <c:pt idx="615">
                  <c:v>45575</c:v>
                </c:pt>
                <c:pt idx="616">
                  <c:v>45576</c:v>
                </c:pt>
                <c:pt idx="617">
                  <c:v>45579</c:v>
                </c:pt>
                <c:pt idx="618">
                  <c:v>45580</c:v>
                </c:pt>
                <c:pt idx="619">
                  <c:v>45581</c:v>
                </c:pt>
                <c:pt idx="620">
                  <c:v>45582</c:v>
                </c:pt>
                <c:pt idx="621">
                  <c:v>45583</c:v>
                </c:pt>
                <c:pt idx="622">
                  <c:v>45586</c:v>
                </c:pt>
                <c:pt idx="623">
                  <c:v>45587</c:v>
                </c:pt>
                <c:pt idx="624">
                  <c:v>45588</c:v>
                </c:pt>
                <c:pt idx="625">
                  <c:v>45589</c:v>
                </c:pt>
                <c:pt idx="626">
                  <c:v>45590</c:v>
                </c:pt>
                <c:pt idx="627">
                  <c:v>45593</c:v>
                </c:pt>
                <c:pt idx="628">
                  <c:v>45594</c:v>
                </c:pt>
                <c:pt idx="629">
                  <c:v>45595</c:v>
                </c:pt>
                <c:pt idx="630">
                  <c:v>45596</c:v>
                </c:pt>
                <c:pt idx="631">
                  <c:v>45597</c:v>
                </c:pt>
                <c:pt idx="632">
                  <c:v>45600</c:v>
                </c:pt>
                <c:pt idx="633">
                  <c:v>45601</c:v>
                </c:pt>
                <c:pt idx="634">
                  <c:v>45602</c:v>
                </c:pt>
                <c:pt idx="635">
                  <c:v>45603</c:v>
                </c:pt>
                <c:pt idx="636">
                  <c:v>45604</c:v>
                </c:pt>
                <c:pt idx="637">
                  <c:v>45607</c:v>
                </c:pt>
                <c:pt idx="638">
                  <c:v>45608</c:v>
                </c:pt>
                <c:pt idx="639">
                  <c:v>45609</c:v>
                </c:pt>
                <c:pt idx="640">
                  <c:v>45610</c:v>
                </c:pt>
                <c:pt idx="641">
                  <c:v>45614</c:v>
                </c:pt>
                <c:pt idx="642">
                  <c:v>45615</c:v>
                </c:pt>
                <c:pt idx="643">
                  <c:v>45617</c:v>
                </c:pt>
                <c:pt idx="644">
                  <c:v>45618</c:v>
                </c:pt>
                <c:pt idx="645">
                  <c:v>45621</c:v>
                </c:pt>
                <c:pt idx="646">
                  <c:v>45622</c:v>
                </c:pt>
                <c:pt idx="647">
                  <c:v>45623</c:v>
                </c:pt>
                <c:pt idx="648">
                  <c:v>45624</c:v>
                </c:pt>
                <c:pt idx="649">
                  <c:v>45625</c:v>
                </c:pt>
                <c:pt idx="650">
                  <c:v>45628</c:v>
                </c:pt>
                <c:pt idx="651">
                  <c:v>45629</c:v>
                </c:pt>
                <c:pt idx="652">
                  <c:v>45630</c:v>
                </c:pt>
                <c:pt idx="653">
                  <c:v>45631</c:v>
                </c:pt>
                <c:pt idx="654">
                  <c:v>45632</c:v>
                </c:pt>
                <c:pt idx="655">
                  <c:v>45635</c:v>
                </c:pt>
                <c:pt idx="656">
                  <c:v>45636</c:v>
                </c:pt>
                <c:pt idx="657">
                  <c:v>45637</c:v>
                </c:pt>
                <c:pt idx="658">
                  <c:v>45638</c:v>
                </c:pt>
                <c:pt idx="659">
                  <c:v>45639</c:v>
                </c:pt>
                <c:pt idx="660">
                  <c:v>45642</c:v>
                </c:pt>
                <c:pt idx="661">
                  <c:v>45643</c:v>
                </c:pt>
                <c:pt idx="662">
                  <c:v>45644</c:v>
                </c:pt>
                <c:pt idx="663">
                  <c:v>45645</c:v>
                </c:pt>
                <c:pt idx="664">
                  <c:v>45646</c:v>
                </c:pt>
                <c:pt idx="665">
                  <c:v>45649</c:v>
                </c:pt>
                <c:pt idx="666">
                  <c:v>45650</c:v>
                </c:pt>
                <c:pt idx="667">
                  <c:v>45652</c:v>
                </c:pt>
                <c:pt idx="668">
                  <c:v>45653</c:v>
                </c:pt>
                <c:pt idx="669">
                  <c:v>45656</c:v>
                </c:pt>
                <c:pt idx="670">
                  <c:v>45657</c:v>
                </c:pt>
                <c:pt idx="671">
                  <c:v>45658</c:v>
                </c:pt>
                <c:pt idx="672">
                  <c:v>45659</c:v>
                </c:pt>
                <c:pt idx="673">
                  <c:v>45660</c:v>
                </c:pt>
                <c:pt idx="674">
                  <c:v>45663</c:v>
                </c:pt>
                <c:pt idx="675">
                  <c:v>45664</c:v>
                </c:pt>
                <c:pt idx="676">
                  <c:v>45665</c:v>
                </c:pt>
                <c:pt idx="677">
                  <c:v>45666</c:v>
                </c:pt>
                <c:pt idx="678">
                  <c:v>45667</c:v>
                </c:pt>
                <c:pt idx="679">
                  <c:v>45670</c:v>
                </c:pt>
                <c:pt idx="680">
                  <c:v>45671</c:v>
                </c:pt>
                <c:pt idx="681">
                  <c:v>45672</c:v>
                </c:pt>
                <c:pt idx="682">
                  <c:v>45673</c:v>
                </c:pt>
                <c:pt idx="683">
                  <c:v>45674</c:v>
                </c:pt>
                <c:pt idx="684">
                  <c:v>45677</c:v>
                </c:pt>
                <c:pt idx="685">
                  <c:v>45678</c:v>
                </c:pt>
                <c:pt idx="686">
                  <c:v>45679</c:v>
                </c:pt>
                <c:pt idx="687">
                  <c:v>45680</c:v>
                </c:pt>
                <c:pt idx="688">
                  <c:v>45681</c:v>
                </c:pt>
                <c:pt idx="689">
                  <c:v>45684</c:v>
                </c:pt>
                <c:pt idx="690">
                  <c:v>45685</c:v>
                </c:pt>
                <c:pt idx="691">
                  <c:v>45686</c:v>
                </c:pt>
                <c:pt idx="692">
                  <c:v>45687</c:v>
                </c:pt>
                <c:pt idx="693">
                  <c:v>45688</c:v>
                </c:pt>
                <c:pt idx="694">
                  <c:v>45689</c:v>
                </c:pt>
                <c:pt idx="695">
                  <c:v>45691</c:v>
                </c:pt>
                <c:pt idx="696">
                  <c:v>45692</c:v>
                </c:pt>
                <c:pt idx="697">
                  <c:v>45693</c:v>
                </c:pt>
                <c:pt idx="698">
                  <c:v>45694</c:v>
                </c:pt>
                <c:pt idx="699">
                  <c:v>45695</c:v>
                </c:pt>
                <c:pt idx="700">
                  <c:v>45698</c:v>
                </c:pt>
                <c:pt idx="701">
                  <c:v>45699</c:v>
                </c:pt>
                <c:pt idx="702">
                  <c:v>45700</c:v>
                </c:pt>
                <c:pt idx="703">
                  <c:v>45701</c:v>
                </c:pt>
                <c:pt idx="704">
                  <c:v>45702</c:v>
                </c:pt>
                <c:pt idx="705">
                  <c:v>45705</c:v>
                </c:pt>
                <c:pt idx="706">
                  <c:v>45706</c:v>
                </c:pt>
                <c:pt idx="707">
                  <c:v>45707</c:v>
                </c:pt>
                <c:pt idx="708">
                  <c:v>45708</c:v>
                </c:pt>
                <c:pt idx="709">
                  <c:v>45709</c:v>
                </c:pt>
                <c:pt idx="710">
                  <c:v>45712</c:v>
                </c:pt>
                <c:pt idx="711">
                  <c:v>45713</c:v>
                </c:pt>
                <c:pt idx="712">
                  <c:v>45715</c:v>
                </c:pt>
                <c:pt idx="713">
                  <c:v>45716</c:v>
                </c:pt>
                <c:pt idx="714">
                  <c:v>45719</c:v>
                </c:pt>
                <c:pt idx="715">
                  <c:v>45720</c:v>
                </c:pt>
                <c:pt idx="716">
                  <c:v>45721</c:v>
                </c:pt>
                <c:pt idx="717">
                  <c:v>45722</c:v>
                </c:pt>
                <c:pt idx="718">
                  <c:v>45723</c:v>
                </c:pt>
                <c:pt idx="719">
                  <c:v>45726</c:v>
                </c:pt>
                <c:pt idx="720">
                  <c:v>45727</c:v>
                </c:pt>
                <c:pt idx="721">
                  <c:v>45728</c:v>
                </c:pt>
                <c:pt idx="722">
                  <c:v>45729</c:v>
                </c:pt>
                <c:pt idx="723">
                  <c:v>45733</c:v>
                </c:pt>
                <c:pt idx="724">
                  <c:v>45734</c:v>
                </c:pt>
                <c:pt idx="725">
                  <c:v>45735</c:v>
                </c:pt>
                <c:pt idx="726">
                  <c:v>45736</c:v>
                </c:pt>
                <c:pt idx="727">
                  <c:v>45737</c:v>
                </c:pt>
                <c:pt idx="728">
                  <c:v>45740</c:v>
                </c:pt>
                <c:pt idx="729">
                  <c:v>45741</c:v>
                </c:pt>
                <c:pt idx="730">
                  <c:v>45742</c:v>
                </c:pt>
                <c:pt idx="731">
                  <c:v>45743</c:v>
                </c:pt>
                <c:pt idx="732">
                  <c:v>45744</c:v>
                </c:pt>
                <c:pt idx="733">
                  <c:v>45748</c:v>
                </c:pt>
                <c:pt idx="734">
                  <c:v>45749</c:v>
                </c:pt>
                <c:pt idx="735">
                  <c:v>45750</c:v>
                </c:pt>
                <c:pt idx="736">
                  <c:v>45751</c:v>
                </c:pt>
                <c:pt idx="737">
                  <c:v>45754</c:v>
                </c:pt>
                <c:pt idx="738">
                  <c:v>45755</c:v>
                </c:pt>
                <c:pt idx="739">
                  <c:v>45756</c:v>
                </c:pt>
                <c:pt idx="740">
                  <c:v>45758</c:v>
                </c:pt>
                <c:pt idx="741">
                  <c:v>45762</c:v>
                </c:pt>
                <c:pt idx="742">
                  <c:v>45763</c:v>
                </c:pt>
              </c:numCache>
            </c:numRef>
          </c:cat>
          <c:val>
            <c:numRef>
              <c:f>'[Rebased_Data.xlsx]Zydus (2)'!$D$3:$D$745</c:f>
              <c:numCache>
                <c:formatCode>_ * #,##0_ ;_ * \-#,##0_ ;_ * "-"??_ ;_ @_ </c:formatCode>
                <c:ptCount val="743"/>
                <c:pt idx="0">
                  <c:v>100</c:v>
                </c:pt>
                <c:pt idx="1">
                  <c:v>97.953296703296715</c:v>
                </c:pt>
                <c:pt idx="2">
                  <c:v>99.010989010989007</c:v>
                </c:pt>
                <c:pt idx="3">
                  <c:v>99.313186813186817</c:v>
                </c:pt>
                <c:pt idx="4">
                  <c:v>96.730769230769241</c:v>
                </c:pt>
                <c:pt idx="5">
                  <c:v>93.72252747252746</c:v>
                </c:pt>
                <c:pt idx="6">
                  <c:v>95.947802197802204</c:v>
                </c:pt>
                <c:pt idx="7">
                  <c:v>94.739010989010993</c:v>
                </c:pt>
                <c:pt idx="8">
                  <c:v>97.362637362637358</c:v>
                </c:pt>
                <c:pt idx="9">
                  <c:v>96.620879120879124</c:v>
                </c:pt>
                <c:pt idx="10">
                  <c:v>96.291208791208788</c:v>
                </c:pt>
                <c:pt idx="11">
                  <c:v>93.186813186813183</c:v>
                </c:pt>
                <c:pt idx="12">
                  <c:v>93.516483516483504</c:v>
                </c:pt>
                <c:pt idx="13">
                  <c:v>92.815934065934073</c:v>
                </c:pt>
                <c:pt idx="14">
                  <c:v>92.280219780219781</c:v>
                </c:pt>
                <c:pt idx="15">
                  <c:v>90.57692307692308</c:v>
                </c:pt>
                <c:pt idx="16">
                  <c:v>91.071428571428569</c:v>
                </c:pt>
                <c:pt idx="17">
                  <c:v>91.607142857142847</c:v>
                </c:pt>
                <c:pt idx="18">
                  <c:v>93.598901098901095</c:v>
                </c:pt>
                <c:pt idx="19">
                  <c:v>94.821428571428569</c:v>
                </c:pt>
                <c:pt idx="20">
                  <c:v>95.892857142857153</c:v>
                </c:pt>
                <c:pt idx="21">
                  <c:v>95.37087912087911</c:v>
                </c:pt>
                <c:pt idx="22">
                  <c:v>93.021978021978029</c:v>
                </c:pt>
                <c:pt idx="23">
                  <c:v>98.118131868131869</c:v>
                </c:pt>
                <c:pt idx="24">
                  <c:v>99.560439560439548</c:v>
                </c:pt>
                <c:pt idx="25">
                  <c:v>101.14010989010988</c:v>
                </c:pt>
                <c:pt idx="26">
                  <c:v>100.61813186813187</c:v>
                </c:pt>
                <c:pt idx="27">
                  <c:v>102.4313186813187</c:v>
                </c:pt>
                <c:pt idx="28">
                  <c:v>102.65109890109889</c:v>
                </c:pt>
                <c:pt idx="29">
                  <c:v>103.76373626373625</c:v>
                </c:pt>
                <c:pt idx="30">
                  <c:v>103.94230769230771</c:v>
                </c:pt>
                <c:pt idx="31">
                  <c:v>102.32142857142857</c:v>
                </c:pt>
                <c:pt idx="32">
                  <c:v>100.26098901098901</c:v>
                </c:pt>
                <c:pt idx="33">
                  <c:v>99.711538461538467</c:v>
                </c:pt>
                <c:pt idx="34">
                  <c:v>100.17857142857143</c:v>
                </c:pt>
                <c:pt idx="35">
                  <c:v>97.967032967032978</c:v>
                </c:pt>
                <c:pt idx="36">
                  <c:v>98.65384615384616</c:v>
                </c:pt>
                <c:pt idx="37">
                  <c:v>99.271978021978029</c:v>
                </c:pt>
                <c:pt idx="38">
                  <c:v>98.585164835164846</c:v>
                </c:pt>
                <c:pt idx="39">
                  <c:v>96.662087912087912</c:v>
                </c:pt>
                <c:pt idx="40">
                  <c:v>96.277472527472526</c:v>
                </c:pt>
                <c:pt idx="41">
                  <c:v>96.785714285714292</c:v>
                </c:pt>
                <c:pt idx="42">
                  <c:v>94.14835164835165</c:v>
                </c:pt>
                <c:pt idx="43">
                  <c:v>92.239010989010993</c:v>
                </c:pt>
                <c:pt idx="44">
                  <c:v>91.909340659340671</c:v>
                </c:pt>
                <c:pt idx="45">
                  <c:v>95.247252747252745</c:v>
                </c:pt>
                <c:pt idx="46">
                  <c:v>94.14835164835165</c:v>
                </c:pt>
                <c:pt idx="47">
                  <c:v>95.09615384615384</c:v>
                </c:pt>
                <c:pt idx="48">
                  <c:v>97.170329670329664</c:v>
                </c:pt>
                <c:pt idx="49">
                  <c:v>97.22527472527473</c:v>
                </c:pt>
                <c:pt idx="50">
                  <c:v>98.282967032967022</c:v>
                </c:pt>
                <c:pt idx="51">
                  <c:v>97.815934065934073</c:v>
                </c:pt>
                <c:pt idx="52">
                  <c:v>98.008241758241752</c:v>
                </c:pt>
                <c:pt idx="53">
                  <c:v>99.478021978021985</c:v>
                </c:pt>
                <c:pt idx="54">
                  <c:v>98.914835164835168</c:v>
                </c:pt>
                <c:pt idx="55">
                  <c:v>99.271978021978029</c:v>
                </c:pt>
                <c:pt idx="56">
                  <c:v>100.53571428571428</c:v>
                </c:pt>
                <c:pt idx="57">
                  <c:v>101.00274725274726</c:v>
                </c:pt>
                <c:pt idx="58">
                  <c:v>100.49450549450549</c:v>
                </c:pt>
                <c:pt idx="59">
                  <c:v>101.77197802197801</c:v>
                </c:pt>
                <c:pt idx="60">
                  <c:v>99.821428571428584</c:v>
                </c:pt>
                <c:pt idx="61">
                  <c:v>101.18131868131867</c:v>
                </c:pt>
                <c:pt idx="62">
                  <c:v>101.7032967032967</c:v>
                </c:pt>
                <c:pt idx="63">
                  <c:v>101.96428571428571</c:v>
                </c:pt>
                <c:pt idx="64">
                  <c:v>98.406593406593402</c:v>
                </c:pt>
                <c:pt idx="65">
                  <c:v>98.131868131868131</c:v>
                </c:pt>
                <c:pt idx="66">
                  <c:v>98.543956043956044</c:v>
                </c:pt>
                <c:pt idx="67">
                  <c:v>97.445054945054949</c:v>
                </c:pt>
                <c:pt idx="68">
                  <c:v>96.304945054945051</c:v>
                </c:pt>
                <c:pt idx="69">
                  <c:v>95.453296703296701</c:v>
                </c:pt>
                <c:pt idx="70">
                  <c:v>93.956043956043956</c:v>
                </c:pt>
                <c:pt idx="71">
                  <c:v>96.565934065934073</c:v>
                </c:pt>
                <c:pt idx="72">
                  <c:v>96.002747252747241</c:v>
                </c:pt>
                <c:pt idx="73">
                  <c:v>95.137362637362642</c:v>
                </c:pt>
                <c:pt idx="74">
                  <c:v>96.126373626373621</c:v>
                </c:pt>
                <c:pt idx="75">
                  <c:v>96.222527472527474</c:v>
                </c:pt>
                <c:pt idx="76">
                  <c:v>95.151098901098905</c:v>
                </c:pt>
                <c:pt idx="77">
                  <c:v>100.15109890109891</c:v>
                </c:pt>
                <c:pt idx="78">
                  <c:v>98.131868131868131</c:v>
                </c:pt>
                <c:pt idx="79">
                  <c:v>99.065934065934073</c:v>
                </c:pt>
                <c:pt idx="80">
                  <c:v>100.17857142857143</c:v>
                </c:pt>
                <c:pt idx="81">
                  <c:v>104.87637362637363</c:v>
                </c:pt>
                <c:pt idx="82">
                  <c:v>106.29120879120879</c:v>
                </c:pt>
                <c:pt idx="83">
                  <c:v>109.47802197802199</c:v>
                </c:pt>
                <c:pt idx="84">
                  <c:v>109.82142857142858</c:v>
                </c:pt>
                <c:pt idx="85">
                  <c:v>108.26923076923079</c:v>
                </c:pt>
                <c:pt idx="86">
                  <c:v>106.49725274725274</c:v>
                </c:pt>
                <c:pt idx="87">
                  <c:v>105.28846153846155</c:v>
                </c:pt>
                <c:pt idx="88">
                  <c:v>105.46703296703296</c:v>
                </c:pt>
                <c:pt idx="89">
                  <c:v>107.39010989010988</c:v>
                </c:pt>
                <c:pt idx="90">
                  <c:v>105.72802197802199</c:v>
                </c:pt>
                <c:pt idx="91">
                  <c:v>105.08241758241759</c:v>
                </c:pt>
                <c:pt idx="92">
                  <c:v>103.70879120879121</c:v>
                </c:pt>
                <c:pt idx="93">
                  <c:v>103.85989010989012</c:v>
                </c:pt>
                <c:pt idx="94">
                  <c:v>102.33516483516483</c:v>
                </c:pt>
                <c:pt idx="95">
                  <c:v>101.42857142857142</c:v>
                </c:pt>
                <c:pt idx="96">
                  <c:v>101.93681318681318</c:v>
                </c:pt>
                <c:pt idx="97">
                  <c:v>101.97802197802197</c:v>
                </c:pt>
                <c:pt idx="98">
                  <c:v>103.28296703296702</c:v>
                </c:pt>
                <c:pt idx="99">
                  <c:v>102.82967032967034</c:v>
                </c:pt>
                <c:pt idx="100">
                  <c:v>102.8434065934066</c:v>
                </c:pt>
                <c:pt idx="101">
                  <c:v>103.4478021978022</c:v>
                </c:pt>
                <c:pt idx="102">
                  <c:v>103.21428571428571</c:v>
                </c:pt>
                <c:pt idx="103">
                  <c:v>102.99450549450549</c:v>
                </c:pt>
                <c:pt idx="104">
                  <c:v>101.93681318681318</c:v>
                </c:pt>
                <c:pt idx="105">
                  <c:v>99.065934065934073</c:v>
                </c:pt>
                <c:pt idx="106">
                  <c:v>98.818681318681314</c:v>
                </c:pt>
                <c:pt idx="107">
                  <c:v>101.85439560439559</c:v>
                </c:pt>
                <c:pt idx="108">
                  <c:v>100.65934065934066</c:v>
                </c:pt>
                <c:pt idx="109">
                  <c:v>99.711538461538467</c:v>
                </c:pt>
                <c:pt idx="110">
                  <c:v>97.939560439560438</c:v>
                </c:pt>
                <c:pt idx="111">
                  <c:v>97.788461538461533</c:v>
                </c:pt>
                <c:pt idx="112">
                  <c:v>99.05219780219781</c:v>
                </c:pt>
                <c:pt idx="113">
                  <c:v>101.31868131868131</c:v>
                </c:pt>
                <c:pt idx="114">
                  <c:v>105.37087912087912</c:v>
                </c:pt>
                <c:pt idx="115">
                  <c:v>106.23626373626374</c:v>
                </c:pt>
                <c:pt idx="116">
                  <c:v>112.44505494505495</c:v>
                </c:pt>
                <c:pt idx="117">
                  <c:v>115.38461538461537</c:v>
                </c:pt>
                <c:pt idx="118">
                  <c:v>116.24999999999999</c:v>
                </c:pt>
                <c:pt idx="119">
                  <c:v>115.86538461538463</c:v>
                </c:pt>
                <c:pt idx="120">
                  <c:v>116.7445054945055</c:v>
                </c:pt>
                <c:pt idx="121">
                  <c:v>114.21703296703296</c:v>
                </c:pt>
                <c:pt idx="122">
                  <c:v>115.48076923076924</c:v>
                </c:pt>
                <c:pt idx="123">
                  <c:v>113.77747252747253</c:v>
                </c:pt>
                <c:pt idx="124">
                  <c:v>113.02197802197801</c:v>
                </c:pt>
                <c:pt idx="125">
                  <c:v>115.02747252747253</c:v>
                </c:pt>
                <c:pt idx="126">
                  <c:v>114.0521978021978</c:v>
                </c:pt>
                <c:pt idx="127">
                  <c:v>112.67857142857143</c:v>
                </c:pt>
                <c:pt idx="128">
                  <c:v>113.72252747252747</c:v>
                </c:pt>
                <c:pt idx="129">
                  <c:v>112.62362637362638</c:v>
                </c:pt>
                <c:pt idx="130">
                  <c:v>113.50274725274726</c:v>
                </c:pt>
                <c:pt idx="131">
                  <c:v>114.62912087912088</c:v>
                </c:pt>
                <c:pt idx="132">
                  <c:v>119.13461538461539</c:v>
                </c:pt>
                <c:pt idx="133">
                  <c:v>117.9945054945055</c:v>
                </c:pt>
                <c:pt idx="134">
                  <c:v>119.16208791208791</c:v>
                </c:pt>
                <c:pt idx="135">
                  <c:v>119.02472527472527</c:v>
                </c:pt>
                <c:pt idx="136">
                  <c:v>119.94505494505493</c:v>
                </c:pt>
                <c:pt idx="137">
                  <c:v>120.41208791208791</c:v>
                </c:pt>
                <c:pt idx="138">
                  <c:v>120.82417582417581</c:v>
                </c:pt>
                <c:pt idx="139">
                  <c:v>123.85989010989012</c:v>
                </c:pt>
                <c:pt idx="140">
                  <c:v>123.09065934065934</c:v>
                </c:pt>
                <c:pt idx="141">
                  <c:v>119.14835164835165</c:v>
                </c:pt>
                <c:pt idx="142">
                  <c:v>117.8434065934066</c:v>
                </c:pt>
                <c:pt idx="143">
                  <c:v>116.49725274725276</c:v>
                </c:pt>
                <c:pt idx="144">
                  <c:v>114.53296703296702</c:v>
                </c:pt>
                <c:pt idx="145">
                  <c:v>113.96978021978023</c:v>
                </c:pt>
                <c:pt idx="146">
                  <c:v>112.08791208791209</c:v>
                </c:pt>
                <c:pt idx="147">
                  <c:v>110.2197802197802</c:v>
                </c:pt>
                <c:pt idx="148">
                  <c:v>109.0521978021978</c:v>
                </c:pt>
                <c:pt idx="149">
                  <c:v>107.81593406593406</c:v>
                </c:pt>
                <c:pt idx="150">
                  <c:v>108.24175824175823</c:v>
                </c:pt>
                <c:pt idx="151">
                  <c:v>107.92582417582419</c:v>
                </c:pt>
                <c:pt idx="152">
                  <c:v>110.38461538461539</c:v>
                </c:pt>
                <c:pt idx="153">
                  <c:v>109.64285714285715</c:v>
                </c:pt>
                <c:pt idx="154">
                  <c:v>111.37362637362638</c:v>
                </c:pt>
                <c:pt idx="155">
                  <c:v>112.48626373626374</c:v>
                </c:pt>
                <c:pt idx="156">
                  <c:v>112.99450549450549</c:v>
                </c:pt>
                <c:pt idx="157">
                  <c:v>114.16208791208791</c:v>
                </c:pt>
                <c:pt idx="158">
                  <c:v>113.48901098901098</c:v>
                </c:pt>
                <c:pt idx="159">
                  <c:v>112.66483516483517</c:v>
                </c:pt>
                <c:pt idx="160">
                  <c:v>111.37362637362638</c:v>
                </c:pt>
                <c:pt idx="161">
                  <c:v>113.03571428571428</c:v>
                </c:pt>
                <c:pt idx="162">
                  <c:v>111.92307692307692</c:v>
                </c:pt>
                <c:pt idx="163">
                  <c:v>111.40109890109891</c:v>
                </c:pt>
                <c:pt idx="164">
                  <c:v>111.79945054945055</c:v>
                </c:pt>
                <c:pt idx="165">
                  <c:v>112.71978021978022</c:v>
                </c:pt>
                <c:pt idx="166">
                  <c:v>112.0467032967033</c:v>
                </c:pt>
                <c:pt idx="167">
                  <c:v>112.0467032967033</c:v>
                </c:pt>
                <c:pt idx="168">
                  <c:v>112.44505494505495</c:v>
                </c:pt>
                <c:pt idx="169">
                  <c:v>113.07692307692308</c:v>
                </c:pt>
                <c:pt idx="170">
                  <c:v>115.86538461538463</c:v>
                </c:pt>
                <c:pt idx="171">
                  <c:v>116.37362637362638</c:v>
                </c:pt>
                <c:pt idx="172">
                  <c:v>115.43956043956042</c:v>
                </c:pt>
                <c:pt idx="173">
                  <c:v>115.52197802197801</c:v>
                </c:pt>
                <c:pt idx="174">
                  <c:v>115.08241758241758</c:v>
                </c:pt>
                <c:pt idx="175">
                  <c:v>114.01098901098901</c:v>
                </c:pt>
                <c:pt idx="176">
                  <c:v>114.65659340659342</c:v>
                </c:pt>
                <c:pt idx="177">
                  <c:v>115.3434065934066</c:v>
                </c:pt>
                <c:pt idx="178">
                  <c:v>115.26098901098902</c:v>
                </c:pt>
                <c:pt idx="179">
                  <c:v>116.71703296703298</c:v>
                </c:pt>
                <c:pt idx="180">
                  <c:v>116.40109890109889</c:v>
                </c:pt>
                <c:pt idx="181">
                  <c:v>118.77747252747253</c:v>
                </c:pt>
                <c:pt idx="182">
                  <c:v>118.26923076923077</c:v>
                </c:pt>
                <c:pt idx="183">
                  <c:v>121.75824175824175</c:v>
                </c:pt>
                <c:pt idx="184">
                  <c:v>125.70054945054945</c:v>
                </c:pt>
                <c:pt idx="185">
                  <c:v>124.21703296703296</c:v>
                </c:pt>
                <c:pt idx="186">
                  <c:v>123.09065934065934</c:v>
                </c:pt>
                <c:pt idx="187">
                  <c:v>121.22252747252746</c:v>
                </c:pt>
                <c:pt idx="188">
                  <c:v>120.61813186813185</c:v>
                </c:pt>
                <c:pt idx="189">
                  <c:v>118.43406593406594</c:v>
                </c:pt>
                <c:pt idx="190">
                  <c:v>121.85439560439562</c:v>
                </c:pt>
                <c:pt idx="191">
                  <c:v>121.33241758241758</c:v>
                </c:pt>
                <c:pt idx="192">
                  <c:v>120.21978021978023</c:v>
                </c:pt>
                <c:pt idx="193">
                  <c:v>121.92307692307693</c:v>
                </c:pt>
                <c:pt idx="194">
                  <c:v>120.08241758241758</c:v>
                </c:pt>
                <c:pt idx="195">
                  <c:v>117.06043956043956</c:v>
                </c:pt>
                <c:pt idx="196">
                  <c:v>118.20054945054946</c:v>
                </c:pt>
                <c:pt idx="197">
                  <c:v>117.55494505494507</c:v>
                </c:pt>
                <c:pt idx="198">
                  <c:v>118.33791208791209</c:v>
                </c:pt>
                <c:pt idx="199">
                  <c:v>119.67032967032966</c:v>
                </c:pt>
                <c:pt idx="200">
                  <c:v>118.84615384615384</c:v>
                </c:pt>
                <c:pt idx="201">
                  <c:v>119.23076923076923</c:v>
                </c:pt>
                <c:pt idx="202">
                  <c:v>129.16208791208788</c:v>
                </c:pt>
                <c:pt idx="203">
                  <c:v>131.7032967032967</c:v>
                </c:pt>
                <c:pt idx="204">
                  <c:v>130.26098901098902</c:v>
                </c:pt>
                <c:pt idx="205">
                  <c:v>129.98626373626374</c:v>
                </c:pt>
                <c:pt idx="206">
                  <c:v>129.95879120879121</c:v>
                </c:pt>
                <c:pt idx="207">
                  <c:v>129.42307692307693</c:v>
                </c:pt>
                <c:pt idx="208">
                  <c:v>129.90384615384616</c:v>
                </c:pt>
                <c:pt idx="209">
                  <c:v>128.90109890109889</c:v>
                </c:pt>
                <c:pt idx="210">
                  <c:v>131.11263736263737</c:v>
                </c:pt>
                <c:pt idx="211">
                  <c:v>129.27197802197804</c:v>
                </c:pt>
                <c:pt idx="212">
                  <c:v>127.67857142857142</c:v>
                </c:pt>
                <c:pt idx="213">
                  <c:v>128.70879120879121</c:v>
                </c:pt>
                <c:pt idx="214">
                  <c:v>127.44505494505493</c:v>
                </c:pt>
                <c:pt idx="215">
                  <c:v>128.54395604395603</c:v>
                </c:pt>
                <c:pt idx="216">
                  <c:v>128.24175824175825</c:v>
                </c:pt>
                <c:pt idx="217">
                  <c:v>125.21978021978022</c:v>
                </c:pt>
                <c:pt idx="218">
                  <c:v>127.89835164835166</c:v>
                </c:pt>
                <c:pt idx="219">
                  <c:v>129.71153846153845</c:v>
                </c:pt>
                <c:pt idx="220">
                  <c:v>128.13186813186812</c:v>
                </c:pt>
                <c:pt idx="221">
                  <c:v>129.8901098901099</c:v>
                </c:pt>
                <c:pt idx="222">
                  <c:v>130.76923076923077</c:v>
                </c:pt>
                <c:pt idx="223">
                  <c:v>129.47802197802199</c:v>
                </c:pt>
                <c:pt idx="224">
                  <c:v>128.83241758241758</c:v>
                </c:pt>
                <c:pt idx="225">
                  <c:v>130.35714285714286</c:v>
                </c:pt>
                <c:pt idx="226">
                  <c:v>127.87087912087911</c:v>
                </c:pt>
                <c:pt idx="227">
                  <c:v>129.27197802197804</c:v>
                </c:pt>
                <c:pt idx="228">
                  <c:v>130</c:v>
                </c:pt>
                <c:pt idx="229">
                  <c:v>131.82692307692307</c:v>
                </c:pt>
                <c:pt idx="230">
                  <c:v>131.00274725274724</c:v>
                </c:pt>
                <c:pt idx="231">
                  <c:v>130.72802197802199</c:v>
                </c:pt>
                <c:pt idx="232">
                  <c:v>131.30494505494505</c:v>
                </c:pt>
                <c:pt idx="233">
                  <c:v>131.4697802197802</c:v>
                </c:pt>
                <c:pt idx="234">
                  <c:v>132.51373626373626</c:v>
                </c:pt>
                <c:pt idx="235">
                  <c:v>132.00549450549451</c:v>
                </c:pt>
                <c:pt idx="236">
                  <c:v>132.5</c:v>
                </c:pt>
                <c:pt idx="237">
                  <c:v>133.07692307692307</c:v>
                </c:pt>
                <c:pt idx="238">
                  <c:v>134.69780219780222</c:v>
                </c:pt>
                <c:pt idx="239">
                  <c:v>135.02747252747253</c:v>
                </c:pt>
                <c:pt idx="240">
                  <c:v>135.08241758241758</c:v>
                </c:pt>
                <c:pt idx="241">
                  <c:v>135.49450549450549</c:v>
                </c:pt>
                <c:pt idx="242">
                  <c:v>135.71428571428572</c:v>
                </c:pt>
                <c:pt idx="243">
                  <c:v>136.40109890109892</c:v>
                </c:pt>
                <c:pt idx="244">
                  <c:v>137.58241758241758</c:v>
                </c:pt>
                <c:pt idx="245">
                  <c:v>138.55769230769229</c:v>
                </c:pt>
                <c:pt idx="246">
                  <c:v>138.36538461538461</c:v>
                </c:pt>
                <c:pt idx="247">
                  <c:v>137.85714285714286</c:v>
                </c:pt>
                <c:pt idx="248">
                  <c:v>141.68956043956044</c:v>
                </c:pt>
                <c:pt idx="249">
                  <c:v>142.11538461538458</c:v>
                </c:pt>
                <c:pt idx="250">
                  <c:v>141.08516483516482</c:v>
                </c:pt>
                <c:pt idx="251">
                  <c:v>142.11538461538458</c:v>
                </c:pt>
                <c:pt idx="252">
                  <c:v>142.08791208791209</c:v>
                </c:pt>
                <c:pt idx="253">
                  <c:v>142.55494505494505</c:v>
                </c:pt>
                <c:pt idx="254">
                  <c:v>141.88186813186815</c:v>
                </c:pt>
                <c:pt idx="255">
                  <c:v>141.49725274725273</c:v>
                </c:pt>
                <c:pt idx="256">
                  <c:v>142.81593406593407</c:v>
                </c:pt>
                <c:pt idx="257">
                  <c:v>141.86813186813185</c:v>
                </c:pt>
                <c:pt idx="258">
                  <c:v>142.98076923076923</c:v>
                </c:pt>
                <c:pt idx="259">
                  <c:v>142.82967032967034</c:v>
                </c:pt>
                <c:pt idx="260">
                  <c:v>141.86813186813185</c:v>
                </c:pt>
                <c:pt idx="261">
                  <c:v>144.28571428571431</c:v>
                </c:pt>
                <c:pt idx="262">
                  <c:v>144.14835164835168</c:v>
                </c:pt>
                <c:pt idx="263">
                  <c:v>144.32692307692307</c:v>
                </c:pt>
                <c:pt idx="264">
                  <c:v>141.08516483516482</c:v>
                </c:pt>
                <c:pt idx="265">
                  <c:v>141.04395604395603</c:v>
                </c:pt>
                <c:pt idx="266">
                  <c:v>142.22527472527474</c:v>
                </c:pt>
                <c:pt idx="267">
                  <c:v>141.77197802197801</c:v>
                </c:pt>
                <c:pt idx="268">
                  <c:v>142.6098901098901</c:v>
                </c:pt>
                <c:pt idx="269">
                  <c:v>139.35439560439559</c:v>
                </c:pt>
                <c:pt idx="270">
                  <c:v>135.7967032967033</c:v>
                </c:pt>
                <c:pt idx="271">
                  <c:v>139.12087912087912</c:v>
                </c:pt>
                <c:pt idx="272">
                  <c:v>139.29945054945054</c:v>
                </c:pt>
                <c:pt idx="273">
                  <c:v>138.50274725274724</c:v>
                </c:pt>
                <c:pt idx="274">
                  <c:v>138.95604395604394</c:v>
                </c:pt>
                <c:pt idx="275">
                  <c:v>139.50549450549451</c:v>
                </c:pt>
                <c:pt idx="276">
                  <c:v>140.67307692307691</c:v>
                </c:pt>
                <c:pt idx="277">
                  <c:v>138.92857142857142</c:v>
                </c:pt>
                <c:pt idx="278">
                  <c:v>137.9532967032967</c:v>
                </c:pt>
                <c:pt idx="279">
                  <c:v>141.0302197802198</c:v>
                </c:pt>
                <c:pt idx="280">
                  <c:v>142.45879120879118</c:v>
                </c:pt>
                <c:pt idx="281">
                  <c:v>140.02747252747253</c:v>
                </c:pt>
                <c:pt idx="282">
                  <c:v>141.62087912087912</c:v>
                </c:pt>
                <c:pt idx="283">
                  <c:v>141.4835164835165</c:v>
                </c:pt>
                <c:pt idx="284">
                  <c:v>140.94780219780219</c:v>
                </c:pt>
                <c:pt idx="285">
                  <c:v>139.32692307692307</c:v>
                </c:pt>
                <c:pt idx="286">
                  <c:v>140.09615384615384</c:v>
                </c:pt>
                <c:pt idx="287">
                  <c:v>142.22527472527474</c:v>
                </c:pt>
                <c:pt idx="288">
                  <c:v>146.27747252747255</c:v>
                </c:pt>
                <c:pt idx="289">
                  <c:v>150.83791208791209</c:v>
                </c:pt>
                <c:pt idx="290">
                  <c:v>151.31868131868131</c:v>
                </c:pt>
                <c:pt idx="291">
                  <c:v>152.29395604395606</c:v>
                </c:pt>
                <c:pt idx="292">
                  <c:v>152.70604395604397</c:v>
                </c:pt>
                <c:pt idx="293">
                  <c:v>153.90109890109892</c:v>
                </c:pt>
                <c:pt idx="294">
                  <c:v>151.84065934065936</c:v>
                </c:pt>
                <c:pt idx="295">
                  <c:v>152.98076923076925</c:v>
                </c:pt>
                <c:pt idx="296">
                  <c:v>154.35439560439562</c:v>
                </c:pt>
                <c:pt idx="297">
                  <c:v>156.82692307692307</c:v>
                </c:pt>
                <c:pt idx="298">
                  <c:v>159.90384615384613</c:v>
                </c:pt>
                <c:pt idx="299">
                  <c:v>160.09615384615387</c:v>
                </c:pt>
                <c:pt idx="300">
                  <c:v>158.87362637362637</c:v>
                </c:pt>
                <c:pt idx="301">
                  <c:v>157.77472527472526</c:v>
                </c:pt>
                <c:pt idx="302">
                  <c:v>160.68681318681317</c:v>
                </c:pt>
                <c:pt idx="303">
                  <c:v>161.31868131868131</c:v>
                </c:pt>
                <c:pt idx="304">
                  <c:v>160.09615384615387</c:v>
                </c:pt>
                <c:pt idx="305">
                  <c:v>159.67032967032969</c:v>
                </c:pt>
                <c:pt idx="306">
                  <c:v>160.65934065934064</c:v>
                </c:pt>
                <c:pt idx="307">
                  <c:v>163.02197802197801</c:v>
                </c:pt>
                <c:pt idx="308">
                  <c:v>162.44505494505492</c:v>
                </c:pt>
                <c:pt idx="309">
                  <c:v>163.22802197802199</c:v>
                </c:pt>
                <c:pt idx="310">
                  <c:v>165.39835164835165</c:v>
                </c:pt>
                <c:pt idx="311">
                  <c:v>165.31593406593404</c:v>
                </c:pt>
                <c:pt idx="312">
                  <c:v>166.90934065934064</c:v>
                </c:pt>
                <c:pt idx="313">
                  <c:v>169.51923076923077</c:v>
                </c:pt>
                <c:pt idx="314">
                  <c:v>168.46153846153848</c:v>
                </c:pt>
                <c:pt idx="315">
                  <c:v>168.55769230769229</c:v>
                </c:pt>
                <c:pt idx="316">
                  <c:v>170.71428571428569</c:v>
                </c:pt>
                <c:pt idx="317">
                  <c:v>171.00274725274727</c:v>
                </c:pt>
                <c:pt idx="318">
                  <c:v>178.5164835164835</c:v>
                </c:pt>
                <c:pt idx="319">
                  <c:v>175.86538461538461</c:v>
                </c:pt>
                <c:pt idx="320">
                  <c:v>173.50274725274724</c:v>
                </c:pt>
                <c:pt idx="321">
                  <c:v>174.16208791208791</c:v>
                </c:pt>
                <c:pt idx="322">
                  <c:v>172.55494505494505</c:v>
                </c:pt>
                <c:pt idx="323">
                  <c:v>175.94780219780222</c:v>
                </c:pt>
                <c:pt idx="324">
                  <c:v>178.26923076923075</c:v>
                </c:pt>
                <c:pt idx="325">
                  <c:v>179.97252747252747</c:v>
                </c:pt>
                <c:pt idx="326">
                  <c:v>180.0274725274725</c:v>
                </c:pt>
                <c:pt idx="327">
                  <c:v>181.63461538461539</c:v>
                </c:pt>
                <c:pt idx="328">
                  <c:v>180.7967032967033</c:v>
                </c:pt>
                <c:pt idx="329">
                  <c:v>178.87362637362639</c:v>
                </c:pt>
                <c:pt idx="330">
                  <c:v>176.23626373626374</c:v>
                </c:pt>
                <c:pt idx="331">
                  <c:v>180.5631868131868</c:v>
                </c:pt>
                <c:pt idx="332">
                  <c:v>177.10164835164835</c:v>
                </c:pt>
                <c:pt idx="333">
                  <c:v>177.96703296703296</c:v>
                </c:pt>
                <c:pt idx="334">
                  <c:v>179.53296703296704</c:v>
                </c:pt>
                <c:pt idx="335">
                  <c:v>178.83241758241758</c:v>
                </c:pt>
                <c:pt idx="336">
                  <c:v>177.28021978021977</c:v>
                </c:pt>
                <c:pt idx="337">
                  <c:v>176.04395604395603</c:v>
                </c:pt>
                <c:pt idx="338">
                  <c:v>172.74725274725273</c:v>
                </c:pt>
                <c:pt idx="339">
                  <c:v>174.28571428571428</c:v>
                </c:pt>
                <c:pt idx="340">
                  <c:v>173.62637362637363</c:v>
                </c:pt>
                <c:pt idx="341">
                  <c:v>172.56868131868131</c:v>
                </c:pt>
                <c:pt idx="342">
                  <c:v>171.82692307692309</c:v>
                </c:pt>
                <c:pt idx="343">
                  <c:v>168.59890109890111</c:v>
                </c:pt>
                <c:pt idx="344">
                  <c:v>170.49450549450552</c:v>
                </c:pt>
                <c:pt idx="345">
                  <c:v>174.10714285714286</c:v>
                </c:pt>
                <c:pt idx="346">
                  <c:v>174.60164835164832</c:v>
                </c:pt>
                <c:pt idx="347">
                  <c:v>173.68131868131869</c:v>
                </c:pt>
                <c:pt idx="348">
                  <c:v>172.62362637362639</c:v>
                </c:pt>
                <c:pt idx="349">
                  <c:v>172.71978021978023</c:v>
                </c:pt>
                <c:pt idx="350">
                  <c:v>172.43131868131866</c:v>
                </c:pt>
                <c:pt idx="351">
                  <c:v>176.68956043956044</c:v>
                </c:pt>
                <c:pt idx="352">
                  <c:v>175.74175824175825</c:v>
                </c:pt>
                <c:pt idx="353">
                  <c:v>177.37637362637361</c:v>
                </c:pt>
                <c:pt idx="354">
                  <c:v>176.77197802197804</c:v>
                </c:pt>
                <c:pt idx="355">
                  <c:v>171.56593406593404</c:v>
                </c:pt>
                <c:pt idx="356">
                  <c:v>169.10714285714283</c:v>
                </c:pt>
                <c:pt idx="357">
                  <c:v>163.62637362637363</c:v>
                </c:pt>
                <c:pt idx="358">
                  <c:v>165.4532967032967</c:v>
                </c:pt>
                <c:pt idx="359">
                  <c:v>164.24450549450552</c:v>
                </c:pt>
                <c:pt idx="360">
                  <c:v>166.26373626373626</c:v>
                </c:pt>
                <c:pt idx="361">
                  <c:v>165.53571428571428</c:v>
                </c:pt>
                <c:pt idx="362">
                  <c:v>168.99725274725276</c:v>
                </c:pt>
                <c:pt idx="363">
                  <c:v>167.70604395604397</c:v>
                </c:pt>
                <c:pt idx="364">
                  <c:v>165.53571428571428</c:v>
                </c:pt>
                <c:pt idx="365">
                  <c:v>166.11263736263734</c:v>
                </c:pt>
                <c:pt idx="366">
                  <c:v>165.81043956043956</c:v>
                </c:pt>
                <c:pt idx="367">
                  <c:v>165.01373626373626</c:v>
                </c:pt>
                <c:pt idx="368">
                  <c:v>164.72527472527474</c:v>
                </c:pt>
                <c:pt idx="369">
                  <c:v>164.65659340659343</c:v>
                </c:pt>
                <c:pt idx="370">
                  <c:v>162.99450549450549</c:v>
                </c:pt>
                <c:pt idx="371">
                  <c:v>162.54120879120879</c:v>
                </c:pt>
                <c:pt idx="372">
                  <c:v>162.17032967032964</c:v>
                </c:pt>
                <c:pt idx="373">
                  <c:v>162.00549450549451</c:v>
                </c:pt>
                <c:pt idx="374">
                  <c:v>160.27472527472526</c:v>
                </c:pt>
                <c:pt idx="375">
                  <c:v>161.88186813186815</c:v>
                </c:pt>
                <c:pt idx="376">
                  <c:v>158.94230769230768</c:v>
                </c:pt>
                <c:pt idx="377">
                  <c:v>156.71703296703299</c:v>
                </c:pt>
                <c:pt idx="378">
                  <c:v>157.81593406593407</c:v>
                </c:pt>
                <c:pt idx="379">
                  <c:v>157.03296703296704</c:v>
                </c:pt>
                <c:pt idx="380">
                  <c:v>157.91208791208791</c:v>
                </c:pt>
                <c:pt idx="381">
                  <c:v>159.29945054945057</c:v>
                </c:pt>
                <c:pt idx="382">
                  <c:v>157.63736263736263</c:v>
                </c:pt>
                <c:pt idx="383">
                  <c:v>158.04945054945054</c:v>
                </c:pt>
                <c:pt idx="384">
                  <c:v>158.69505494505495</c:v>
                </c:pt>
                <c:pt idx="385">
                  <c:v>160.60439560439562</c:v>
                </c:pt>
                <c:pt idx="386">
                  <c:v>160.53571428571431</c:v>
                </c:pt>
                <c:pt idx="387">
                  <c:v>164.02472527472526</c:v>
                </c:pt>
                <c:pt idx="388">
                  <c:v>171.79945054945057</c:v>
                </c:pt>
                <c:pt idx="389">
                  <c:v>168.33791208791209</c:v>
                </c:pt>
                <c:pt idx="390">
                  <c:v>170.28846153846155</c:v>
                </c:pt>
                <c:pt idx="391">
                  <c:v>171.31868131868134</c:v>
                </c:pt>
                <c:pt idx="392">
                  <c:v>170.28846153846155</c:v>
                </c:pt>
                <c:pt idx="393">
                  <c:v>170.56318681318683</c:v>
                </c:pt>
                <c:pt idx="394">
                  <c:v>173.54395604395606</c:v>
                </c:pt>
                <c:pt idx="395">
                  <c:v>174.83516483516485</c:v>
                </c:pt>
                <c:pt idx="396">
                  <c:v>174.69780219780219</c:v>
                </c:pt>
                <c:pt idx="397">
                  <c:v>175.53571428571431</c:v>
                </c:pt>
                <c:pt idx="398">
                  <c:v>176.44230769230768</c:v>
                </c:pt>
                <c:pt idx="399">
                  <c:v>173.3241758241758</c:v>
                </c:pt>
                <c:pt idx="400">
                  <c:v>175.78296703296704</c:v>
                </c:pt>
                <c:pt idx="401">
                  <c:v>173.06318681318683</c:v>
                </c:pt>
                <c:pt idx="402">
                  <c:v>174.4368131868132</c:v>
                </c:pt>
                <c:pt idx="403">
                  <c:v>175.2335164835165</c:v>
                </c:pt>
                <c:pt idx="404">
                  <c:v>175.60439560439562</c:v>
                </c:pt>
                <c:pt idx="405">
                  <c:v>173.96978021978023</c:v>
                </c:pt>
                <c:pt idx="406">
                  <c:v>174.03846153846155</c:v>
                </c:pt>
                <c:pt idx="407">
                  <c:v>174.53296703296701</c:v>
                </c:pt>
                <c:pt idx="408">
                  <c:v>180.82417582417582</c:v>
                </c:pt>
                <c:pt idx="409">
                  <c:v>175.42582417582418</c:v>
                </c:pt>
                <c:pt idx="410">
                  <c:v>173.95604395604397</c:v>
                </c:pt>
                <c:pt idx="411">
                  <c:v>174.50549450549451</c:v>
                </c:pt>
                <c:pt idx="412">
                  <c:v>176.31868131868131</c:v>
                </c:pt>
                <c:pt idx="413">
                  <c:v>176.78571428571428</c:v>
                </c:pt>
                <c:pt idx="414">
                  <c:v>177.52747252747255</c:v>
                </c:pt>
                <c:pt idx="415">
                  <c:v>187.00549450549451</c:v>
                </c:pt>
                <c:pt idx="416">
                  <c:v>188.3791208791209</c:v>
                </c:pt>
                <c:pt idx="417">
                  <c:v>181.89560439560438</c:v>
                </c:pt>
                <c:pt idx="418">
                  <c:v>184.3131868131868</c:v>
                </c:pt>
                <c:pt idx="419">
                  <c:v>186.79945054945054</c:v>
                </c:pt>
                <c:pt idx="420">
                  <c:v>185.75549450549448</c:v>
                </c:pt>
                <c:pt idx="421">
                  <c:v>189.1758241758242</c:v>
                </c:pt>
                <c:pt idx="422">
                  <c:v>188.51648351648353</c:v>
                </c:pt>
                <c:pt idx="423">
                  <c:v>189.29945054945054</c:v>
                </c:pt>
                <c:pt idx="424">
                  <c:v>191.82692307692309</c:v>
                </c:pt>
                <c:pt idx="425">
                  <c:v>195.71428571428569</c:v>
                </c:pt>
                <c:pt idx="426">
                  <c:v>195</c:v>
                </c:pt>
                <c:pt idx="427">
                  <c:v>194.91758241758242</c:v>
                </c:pt>
                <c:pt idx="428">
                  <c:v>196.20879120879121</c:v>
                </c:pt>
                <c:pt idx="429">
                  <c:v>195.26098901098899</c:v>
                </c:pt>
                <c:pt idx="430">
                  <c:v>195.76923076923077</c:v>
                </c:pt>
                <c:pt idx="431">
                  <c:v>194.13461538461539</c:v>
                </c:pt>
                <c:pt idx="432">
                  <c:v>193.44780219780219</c:v>
                </c:pt>
                <c:pt idx="433">
                  <c:v>193.32417582417582</c:v>
                </c:pt>
                <c:pt idx="434">
                  <c:v>196.84065934065933</c:v>
                </c:pt>
                <c:pt idx="435">
                  <c:v>194.01098901098902</c:v>
                </c:pt>
                <c:pt idx="436">
                  <c:v>194.8901098901099</c:v>
                </c:pt>
                <c:pt idx="437">
                  <c:v>194.73901098901098</c:v>
                </c:pt>
                <c:pt idx="438">
                  <c:v>197.76098901098902</c:v>
                </c:pt>
                <c:pt idx="439">
                  <c:v>193.25549450549451</c:v>
                </c:pt>
                <c:pt idx="440">
                  <c:v>200.24725274725276</c:v>
                </c:pt>
                <c:pt idx="441">
                  <c:v>206.70329670329667</c:v>
                </c:pt>
                <c:pt idx="442">
                  <c:v>202.28021978021977</c:v>
                </c:pt>
                <c:pt idx="443">
                  <c:v>205.72802197802199</c:v>
                </c:pt>
                <c:pt idx="444">
                  <c:v>207.6373626373626</c:v>
                </c:pt>
                <c:pt idx="445">
                  <c:v>209.02472527472526</c:v>
                </c:pt>
                <c:pt idx="446">
                  <c:v>208.76373626373629</c:v>
                </c:pt>
                <c:pt idx="447">
                  <c:v>209.21703296703296</c:v>
                </c:pt>
                <c:pt idx="448">
                  <c:v>209.03846153846155</c:v>
                </c:pt>
                <c:pt idx="449">
                  <c:v>219.02472527472528</c:v>
                </c:pt>
                <c:pt idx="450">
                  <c:v>217.37637362637363</c:v>
                </c:pt>
                <c:pt idx="451">
                  <c:v>220.28846153846155</c:v>
                </c:pt>
                <c:pt idx="452">
                  <c:v>221.31868131868134</c:v>
                </c:pt>
                <c:pt idx="453">
                  <c:v>235.31593406593404</c:v>
                </c:pt>
                <c:pt idx="454">
                  <c:v>235.72802197802196</c:v>
                </c:pt>
                <c:pt idx="455">
                  <c:v>238.44780219780222</c:v>
                </c:pt>
                <c:pt idx="456">
                  <c:v>241.6208791208791</c:v>
                </c:pt>
                <c:pt idx="457">
                  <c:v>249.39560439560441</c:v>
                </c:pt>
                <c:pt idx="458">
                  <c:v>246.12637362637363</c:v>
                </c:pt>
                <c:pt idx="459">
                  <c:v>245.46703296703299</c:v>
                </c:pt>
                <c:pt idx="460">
                  <c:v>248.57142857142858</c:v>
                </c:pt>
                <c:pt idx="461">
                  <c:v>253.32417582417582</c:v>
                </c:pt>
                <c:pt idx="462">
                  <c:v>258.95604395604397</c:v>
                </c:pt>
                <c:pt idx="463">
                  <c:v>258.92857142857144</c:v>
                </c:pt>
                <c:pt idx="464">
                  <c:v>256.26373626373623</c:v>
                </c:pt>
                <c:pt idx="465">
                  <c:v>258.94230769230768</c:v>
                </c:pt>
                <c:pt idx="466">
                  <c:v>254.16208791208791</c:v>
                </c:pt>
                <c:pt idx="467">
                  <c:v>253.48901098901104</c:v>
                </c:pt>
                <c:pt idx="468">
                  <c:v>259.91758241758242</c:v>
                </c:pt>
                <c:pt idx="469">
                  <c:v>262.01923076923077</c:v>
                </c:pt>
                <c:pt idx="470">
                  <c:v>264.29945054945051</c:v>
                </c:pt>
                <c:pt idx="471">
                  <c:v>268.35164835164835</c:v>
                </c:pt>
                <c:pt idx="472">
                  <c:v>273.14560439560438</c:v>
                </c:pt>
                <c:pt idx="473">
                  <c:v>271.29120879120882</c:v>
                </c:pt>
                <c:pt idx="474">
                  <c:v>266.12637362637366</c:v>
                </c:pt>
                <c:pt idx="475">
                  <c:v>273.44780219780222</c:v>
                </c:pt>
                <c:pt idx="476">
                  <c:v>270.28846153846155</c:v>
                </c:pt>
                <c:pt idx="477">
                  <c:v>272.12912087912088</c:v>
                </c:pt>
                <c:pt idx="478">
                  <c:v>266.38736263736263</c:v>
                </c:pt>
                <c:pt idx="479">
                  <c:v>266.85439560439562</c:v>
                </c:pt>
                <c:pt idx="480">
                  <c:v>272.44505494505495</c:v>
                </c:pt>
                <c:pt idx="481">
                  <c:v>279.69780219780222</c:v>
                </c:pt>
                <c:pt idx="482">
                  <c:v>274.61538461538464</c:v>
                </c:pt>
                <c:pt idx="483">
                  <c:v>276.16758241758242</c:v>
                </c:pt>
                <c:pt idx="484">
                  <c:v>274.50549450549448</c:v>
                </c:pt>
                <c:pt idx="485">
                  <c:v>272.77472527472526</c:v>
                </c:pt>
                <c:pt idx="486">
                  <c:v>271.09890109890108</c:v>
                </c:pt>
                <c:pt idx="487">
                  <c:v>270.26098901098902</c:v>
                </c:pt>
                <c:pt idx="488">
                  <c:v>276.53846153846155</c:v>
                </c:pt>
                <c:pt idx="489">
                  <c:v>274.90384615384613</c:v>
                </c:pt>
                <c:pt idx="490">
                  <c:v>271.56593406593407</c:v>
                </c:pt>
                <c:pt idx="491">
                  <c:v>273.09065934065933</c:v>
                </c:pt>
                <c:pt idx="492">
                  <c:v>264.10714285714289</c:v>
                </c:pt>
                <c:pt idx="493">
                  <c:v>256.86813186813191</c:v>
                </c:pt>
                <c:pt idx="494">
                  <c:v>259.6565934065934</c:v>
                </c:pt>
                <c:pt idx="495">
                  <c:v>257.22527472527469</c:v>
                </c:pt>
                <c:pt idx="496">
                  <c:v>253.35164835164838</c:v>
                </c:pt>
                <c:pt idx="497">
                  <c:v>263.58516483516485</c:v>
                </c:pt>
                <c:pt idx="498">
                  <c:v>263.61263736263732</c:v>
                </c:pt>
                <c:pt idx="499">
                  <c:v>256.42857142857139</c:v>
                </c:pt>
                <c:pt idx="500">
                  <c:v>261.25</c:v>
                </c:pt>
                <c:pt idx="501">
                  <c:v>260.41208791208794</c:v>
                </c:pt>
                <c:pt idx="502">
                  <c:v>264.69780219780216</c:v>
                </c:pt>
                <c:pt idx="503">
                  <c:v>261.97802197802196</c:v>
                </c:pt>
                <c:pt idx="504">
                  <c:v>271.45604395604397</c:v>
                </c:pt>
                <c:pt idx="505">
                  <c:v>273.90109890109892</c:v>
                </c:pt>
                <c:pt idx="506">
                  <c:v>280.49450549450546</c:v>
                </c:pt>
                <c:pt idx="507">
                  <c:v>269.40934065934067</c:v>
                </c:pt>
                <c:pt idx="508">
                  <c:v>276.30494505494505</c:v>
                </c:pt>
                <c:pt idx="509">
                  <c:v>265.87912087912088</c:v>
                </c:pt>
                <c:pt idx="510">
                  <c:v>270.06868131868134</c:v>
                </c:pt>
                <c:pt idx="511">
                  <c:v>272.85714285714289</c:v>
                </c:pt>
                <c:pt idx="512">
                  <c:v>270.53571428571428</c:v>
                </c:pt>
                <c:pt idx="513">
                  <c:v>274.02472527472531</c:v>
                </c:pt>
                <c:pt idx="514">
                  <c:v>277.11538461538458</c:v>
                </c:pt>
                <c:pt idx="515">
                  <c:v>288.9835164835165</c:v>
                </c:pt>
                <c:pt idx="516">
                  <c:v>303.42032967032969</c:v>
                </c:pt>
                <c:pt idx="517">
                  <c:v>299.02472527472531</c:v>
                </c:pt>
                <c:pt idx="518">
                  <c:v>295.72802197802196</c:v>
                </c:pt>
                <c:pt idx="519">
                  <c:v>298.20054945054949</c:v>
                </c:pt>
                <c:pt idx="520">
                  <c:v>295.57692307692309</c:v>
                </c:pt>
                <c:pt idx="521">
                  <c:v>290.81043956043953</c:v>
                </c:pt>
                <c:pt idx="522">
                  <c:v>288.55769230769226</c:v>
                </c:pt>
                <c:pt idx="523">
                  <c:v>287.11538461538458</c:v>
                </c:pt>
                <c:pt idx="524">
                  <c:v>281.20879120879124</c:v>
                </c:pt>
                <c:pt idx="525">
                  <c:v>274.91758241758242</c:v>
                </c:pt>
                <c:pt idx="526">
                  <c:v>283.58516483516485</c:v>
                </c:pt>
                <c:pt idx="527">
                  <c:v>276.00274725274721</c:v>
                </c:pt>
                <c:pt idx="528">
                  <c:v>288.39285714285717</c:v>
                </c:pt>
                <c:pt idx="529">
                  <c:v>286.66208791208794</c:v>
                </c:pt>
                <c:pt idx="530">
                  <c:v>290.1098901098901</c:v>
                </c:pt>
                <c:pt idx="531">
                  <c:v>298.1868131868132</c:v>
                </c:pt>
                <c:pt idx="532">
                  <c:v>297.85714285714289</c:v>
                </c:pt>
                <c:pt idx="533">
                  <c:v>301.41483516483515</c:v>
                </c:pt>
                <c:pt idx="534">
                  <c:v>299.53296703296701</c:v>
                </c:pt>
                <c:pt idx="535">
                  <c:v>304.61538461538458</c:v>
                </c:pt>
                <c:pt idx="536">
                  <c:v>296.3598901098901</c:v>
                </c:pt>
                <c:pt idx="537">
                  <c:v>294.93131868131866</c:v>
                </c:pt>
                <c:pt idx="538">
                  <c:v>299.20329670329664</c:v>
                </c:pt>
                <c:pt idx="539">
                  <c:v>298.11813186813191</c:v>
                </c:pt>
                <c:pt idx="540">
                  <c:v>296.78571428571428</c:v>
                </c:pt>
                <c:pt idx="541">
                  <c:v>294.24450549450552</c:v>
                </c:pt>
                <c:pt idx="542">
                  <c:v>293.02197802197799</c:v>
                </c:pt>
                <c:pt idx="543">
                  <c:v>290.61813186813185</c:v>
                </c:pt>
                <c:pt idx="544">
                  <c:v>295.15109890109892</c:v>
                </c:pt>
                <c:pt idx="545">
                  <c:v>293.11813186813185</c:v>
                </c:pt>
                <c:pt idx="546">
                  <c:v>295.17857142857144</c:v>
                </c:pt>
                <c:pt idx="547">
                  <c:v>300.72802197802201</c:v>
                </c:pt>
                <c:pt idx="548">
                  <c:v>312.41758241758242</c:v>
                </c:pt>
                <c:pt idx="549">
                  <c:v>319.34065934065939</c:v>
                </c:pt>
                <c:pt idx="550">
                  <c:v>317.47252747252747</c:v>
                </c:pt>
                <c:pt idx="551">
                  <c:v>320.38461538461542</c:v>
                </c:pt>
                <c:pt idx="552" formatCode="0">
                  <c:v>324.28571428571433</c:v>
                </c:pt>
                <c:pt idx="553" formatCode="0">
                  <c:v>319.86263736263732</c:v>
                </c:pt>
                <c:pt idx="554" formatCode="0">
                  <c:v>322.76098901098902</c:v>
                </c:pt>
                <c:pt idx="555" formatCode="0">
                  <c:v>326.34615384615387</c:v>
                </c:pt>
                <c:pt idx="556" formatCode="0">
                  <c:v>325.50824175824175</c:v>
                </c:pt>
                <c:pt idx="557" formatCode="0">
                  <c:v>325.63186813186815</c:v>
                </c:pt>
                <c:pt idx="558" formatCode="0">
                  <c:v>314.45054945054943</c:v>
                </c:pt>
                <c:pt idx="559" formatCode="0">
                  <c:v>317.14285714285717</c:v>
                </c:pt>
                <c:pt idx="560" formatCode="0">
                  <c:v>315.61813186813185</c:v>
                </c:pt>
                <c:pt idx="561" formatCode="0">
                  <c:v>324.02472527472531</c:v>
                </c:pt>
                <c:pt idx="562" formatCode="0">
                  <c:v>331.20879120879118</c:v>
                </c:pt>
                <c:pt idx="563" formatCode="0">
                  <c:v>331.38736263736263</c:v>
                </c:pt>
                <c:pt idx="564" formatCode="0">
                  <c:v>339.21703296703299</c:v>
                </c:pt>
                <c:pt idx="565" formatCode="0">
                  <c:v>334.79395604395609</c:v>
                </c:pt>
                <c:pt idx="566" formatCode="0">
                  <c:v>342.48626373626377</c:v>
                </c:pt>
                <c:pt idx="567" formatCode="0">
                  <c:v>341.09890109890108</c:v>
                </c:pt>
                <c:pt idx="568" formatCode="0">
                  <c:v>343.24175824175825</c:v>
                </c:pt>
                <c:pt idx="569" formatCode="0">
                  <c:v>337.03296703296701</c:v>
                </c:pt>
                <c:pt idx="570" formatCode="0">
                  <c:v>336.97802197802196</c:v>
                </c:pt>
                <c:pt idx="571" formatCode="0">
                  <c:v>349.71153846153851</c:v>
                </c:pt>
                <c:pt idx="572" formatCode="0">
                  <c:v>351.52472527472526</c:v>
                </c:pt>
                <c:pt idx="573" formatCode="0">
                  <c:v>357.54120879120876</c:v>
                </c:pt>
                <c:pt idx="574" formatCode="0">
                  <c:v>343.32417582417582</c:v>
                </c:pt>
                <c:pt idx="575" formatCode="0">
                  <c:v>322.93956043956047</c:v>
                </c:pt>
                <c:pt idx="576" formatCode="0">
                  <c:v>321.63461538461536</c:v>
                </c:pt>
                <c:pt idx="577" formatCode="0">
                  <c:v>326.15384615384613</c:v>
                </c:pt>
                <c:pt idx="578" formatCode="0">
                  <c:v>325.53571428571433</c:v>
                </c:pt>
                <c:pt idx="579" formatCode="0">
                  <c:v>327.54120879120882</c:v>
                </c:pt>
                <c:pt idx="580" formatCode="0">
                  <c:v>331.23626373626377</c:v>
                </c:pt>
                <c:pt idx="581" formatCode="0">
                  <c:v>332.34890109890108</c:v>
                </c:pt>
                <c:pt idx="582" formatCode="0">
                  <c:v>323.80494505494511</c:v>
                </c:pt>
                <c:pt idx="583" formatCode="0">
                  <c:v>304.51923076923077</c:v>
                </c:pt>
                <c:pt idx="584" formatCode="0">
                  <c:v>306.00274725274721</c:v>
                </c:pt>
                <c:pt idx="585" formatCode="0">
                  <c:v>312.65109890109886</c:v>
                </c:pt>
                <c:pt idx="586" formatCode="0">
                  <c:v>311.05769230769226</c:v>
                </c:pt>
                <c:pt idx="587" formatCode="0">
                  <c:v>309.97252747252747</c:v>
                </c:pt>
                <c:pt idx="588" formatCode="0">
                  <c:v>305.35714285714283</c:v>
                </c:pt>
                <c:pt idx="589" formatCode="0">
                  <c:v>306.01648351648356</c:v>
                </c:pt>
                <c:pt idx="590" formatCode="0">
                  <c:v>309.8901098901099</c:v>
                </c:pt>
                <c:pt idx="591" formatCode="0">
                  <c:v>306.34615384615381</c:v>
                </c:pt>
                <c:pt idx="592" formatCode="0">
                  <c:v>302.33516483516485</c:v>
                </c:pt>
                <c:pt idx="593" formatCode="0">
                  <c:v>303.44780219780216</c:v>
                </c:pt>
                <c:pt idx="594" formatCode="0">
                  <c:v>305.63186813186809</c:v>
                </c:pt>
                <c:pt idx="595" formatCode="0">
                  <c:v>305.54945054945057</c:v>
                </c:pt>
                <c:pt idx="596" formatCode="0">
                  <c:v>307.7335164835165</c:v>
                </c:pt>
                <c:pt idx="597" formatCode="0">
                  <c:v>307.2802197802198</c:v>
                </c:pt>
                <c:pt idx="598" formatCode="0">
                  <c:v>306.49725274725279</c:v>
                </c:pt>
                <c:pt idx="599" formatCode="0">
                  <c:v>305.04120879120876</c:v>
                </c:pt>
                <c:pt idx="600" formatCode="0">
                  <c:v>296.52472527472526</c:v>
                </c:pt>
                <c:pt idx="601" formatCode="0">
                  <c:v>289.6565934065934</c:v>
                </c:pt>
                <c:pt idx="602" formatCode="0">
                  <c:v>289.94505494505501</c:v>
                </c:pt>
                <c:pt idx="603" formatCode="0">
                  <c:v>289.82142857142861</c:v>
                </c:pt>
                <c:pt idx="604" formatCode="0">
                  <c:v>288.95604395604397</c:v>
                </c:pt>
                <c:pt idx="605" formatCode="0">
                  <c:v>292.10164835164835</c:v>
                </c:pt>
                <c:pt idx="606" formatCode="0">
                  <c:v>293.50274725274721</c:v>
                </c:pt>
                <c:pt idx="607" formatCode="0">
                  <c:v>295.2197802197802</c:v>
                </c:pt>
                <c:pt idx="608" formatCode="0">
                  <c:v>293.50274725274721</c:v>
                </c:pt>
                <c:pt idx="609" formatCode="0">
                  <c:v>296.86813186813185</c:v>
                </c:pt>
                <c:pt idx="610" formatCode="0">
                  <c:v>293.64010989010984</c:v>
                </c:pt>
                <c:pt idx="611" formatCode="0">
                  <c:v>290.48076923076917</c:v>
                </c:pt>
                <c:pt idx="612" formatCode="0">
                  <c:v>288.70879120879124</c:v>
                </c:pt>
                <c:pt idx="613" formatCode="0">
                  <c:v>289.60164835164835</c:v>
                </c:pt>
                <c:pt idx="614" formatCode="0">
                  <c:v>292.62362637362639</c:v>
                </c:pt>
                <c:pt idx="615" formatCode="0">
                  <c:v>290.38461538461536</c:v>
                </c:pt>
                <c:pt idx="616" formatCode="0">
                  <c:v>292.7197802197802</c:v>
                </c:pt>
                <c:pt idx="617" formatCode="0">
                  <c:v>291.84065934065933</c:v>
                </c:pt>
                <c:pt idx="618" formatCode="0">
                  <c:v>290.71428571428572</c:v>
                </c:pt>
                <c:pt idx="619" formatCode="0">
                  <c:v>280.12362637362639</c:v>
                </c:pt>
                <c:pt idx="620" formatCode="0">
                  <c:v>280.46703296703294</c:v>
                </c:pt>
                <c:pt idx="621" formatCode="0">
                  <c:v>280.67307692307691</c:v>
                </c:pt>
                <c:pt idx="622" formatCode="0">
                  <c:v>276.15384615384613</c:v>
                </c:pt>
                <c:pt idx="623" formatCode="0">
                  <c:v>271.4835164835165</c:v>
                </c:pt>
                <c:pt idx="624" formatCode="0">
                  <c:v>274.86263736263737</c:v>
                </c:pt>
                <c:pt idx="625" formatCode="0">
                  <c:v>276.12637362637361</c:v>
                </c:pt>
                <c:pt idx="626" formatCode="0">
                  <c:v>272.03296703296706</c:v>
                </c:pt>
                <c:pt idx="627" formatCode="0">
                  <c:v>276.55219780219778</c:v>
                </c:pt>
                <c:pt idx="628" formatCode="0">
                  <c:v>275.35714285714283</c:v>
                </c:pt>
                <c:pt idx="629" formatCode="0">
                  <c:v>270.75549450549448</c:v>
                </c:pt>
                <c:pt idx="630" formatCode="0">
                  <c:v>275.2335164835165</c:v>
                </c:pt>
                <c:pt idx="631" formatCode="0">
                  <c:v>275.82417582417582</c:v>
                </c:pt>
                <c:pt idx="632" formatCode="0">
                  <c:v>275.9065934065934</c:v>
                </c:pt>
                <c:pt idx="633" formatCode="0">
                  <c:v>271.78571428571428</c:v>
                </c:pt>
                <c:pt idx="634" formatCode="0">
                  <c:v>273.35164835164835</c:v>
                </c:pt>
                <c:pt idx="635" formatCode="0">
                  <c:v>267.19780219780222</c:v>
                </c:pt>
                <c:pt idx="636" formatCode="0">
                  <c:v>266.11263736263737</c:v>
                </c:pt>
                <c:pt idx="637" formatCode="0">
                  <c:v>266.08516483516485</c:v>
                </c:pt>
                <c:pt idx="638" formatCode="0">
                  <c:v>261.0164835164835</c:v>
                </c:pt>
                <c:pt idx="639" formatCode="0">
                  <c:v>264.72527472527474</c:v>
                </c:pt>
                <c:pt idx="640" formatCode="0">
                  <c:v>263.20054945054943</c:v>
                </c:pt>
                <c:pt idx="641" formatCode="0">
                  <c:v>259.60164835164841</c:v>
                </c:pt>
                <c:pt idx="642" formatCode="0">
                  <c:v>260.13736263736263</c:v>
                </c:pt>
                <c:pt idx="643" formatCode="0">
                  <c:v>259.40934065934067</c:v>
                </c:pt>
                <c:pt idx="644" formatCode="0">
                  <c:v>260.63186813186815</c:v>
                </c:pt>
                <c:pt idx="645" formatCode="0">
                  <c:v>265.09615384615387</c:v>
                </c:pt>
                <c:pt idx="646" formatCode="0">
                  <c:v>261.57967032967031</c:v>
                </c:pt>
                <c:pt idx="647" formatCode="0">
                  <c:v>261.18131868131866</c:v>
                </c:pt>
                <c:pt idx="648" formatCode="0">
                  <c:v>260.53571428571428</c:v>
                </c:pt>
                <c:pt idx="649" formatCode="0">
                  <c:v>265.42582417582418</c:v>
                </c:pt>
                <c:pt idx="650" formatCode="0">
                  <c:v>267.76098901098902</c:v>
                </c:pt>
                <c:pt idx="651" formatCode="0">
                  <c:v>269.83516483516485</c:v>
                </c:pt>
                <c:pt idx="652" formatCode="0">
                  <c:v>266.57967032967036</c:v>
                </c:pt>
                <c:pt idx="653" formatCode="0">
                  <c:v>268.73626373626377</c:v>
                </c:pt>
                <c:pt idx="654" formatCode="0">
                  <c:v>273.2967032967033</c:v>
                </c:pt>
                <c:pt idx="655" formatCode="0">
                  <c:v>270.02747252747253</c:v>
                </c:pt>
                <c:pt idx="656" formatCode="0">
                  <c:v>267.77472527472531</c:v>
                </c:pt>
                <c:pt idx="657" formatCode="0">
                  <c:v>270.96153846153845</c:v>
                </c:pt>
                <c:pt idx="658" formatCode="0">
                  <c:v>268.03571428571428</c:v>
                </c:pt>
                <c:pt idx="659" formatCode="0">
                  <c:v>268.77747252747253</c:v>
                </c:pt>
                <c:pt idx="660" formatCode="0">
                  <c:v>271.42857142857144</c:v>
                </c:pt>
                <c:pt idx="661" formatCode="0">
                  <c:v>266.34615384615381</c:v>
                </c:pt>
                <c:pt idx="662" formatCode="0">
                  <c:v>268.9835164835165</c:v>
                </c:pt>
                <c:pt idx="663" formatCode="0">
                  <c:v>270.7967032967033</c:v>
                </c:pt>
                <c:pt idx="664" formatCode="0">
                  <c:v>267.55494505494505</c:v>
                </c:pt>
                <c:pt idx="665" formatCode="0">
                  <c:v>267.29395604395603</c:v>
                </c:pt>
                <c:pt idx="666" formatCode="0">
                  <c:v>264.94505494505495</c:v>
                </c:pt>
                <c:pt idx="667" formatCode="0">
                  <c:v>263.61263736263732</c:v>
                </c:pt>
                <c:pt idx="668" formatCode="0">
                  <c:v>267.22527472527474</c:v>
                </c:pt>
                <c:pt idx="669" formatCode="0">
                  <c:v>263.13186813186815</c:v>
                </c:pt>
                <c:pt idx="670" formatCode="0">
                  <c:v>266.88186813186815</c:v>
                </c:pt>
                <c:pt idx="671" formatCode="0">
                  <c:v>267.48626373626377</c:v>
                </c:pt>
                <c:pt idx="672" formatCode="0">
                  <c:v>272.12912087912088</c:v>
                </c:pt>
                <c:pt idx="673" formatCode="0">
                  <c:v>268.00824175824175</c:v>
                </c:pt>
                <c:pt idx="674" formatCode="0">
                  <c:v>264.21703296703299</c:v>
                </c:pt>
                <c:pt idx="675" formatCode="0">
                  <c:v>275.05494505494505</c:v>
                </c:pt>
                <c:pt idx="676" formatCode="0">
                  <c:v>269.6565934065934</c:v>
                </c:pt>
                <c:pt idx="677" formatCode="0">
                  <c:v>277.30769230769232</c:v>
                </c:pt>
                <c:pt idx="678" formatCode="0">
                  <c:v>275.83791208791206</c:v>
                </c:pt>
                <c:pt idx="679" formatCode="0">
                  <c:v>267.66483516483515</c:v>
                </c:pt>
                <c:pt idx="680" formatCode="0">
                  <c:v>274.94505494505495</c:v>
                </c:pt>
                <c:pt idx="681" formatCode="0">
                  <c:v>270.54945054945051</c:v>
                </c:pt>
                <c:pt idx="682" formatCode="0">
                  <c:v>271.64835164835159</c:v>
                </c:pt>
                <c:pt idx="683" formatCode="0">
                  <c:v>273.11813186813185</c:v>
                </c:pt>
                <c:pt idx="684" formatCode="0">
                  <c:v>273.36538461538458</c:v>
                </c:pt>
                <c:pt idx="685" formatCode="0">
                  <c:v>270.81043956043953</c:v>
                </c:pt>
                <c:pt idx="686" formatCode="0">
                  <c:v>268.91483516483515</c:v>
                </c:pt>
                <c:pt idx="687" formatCode="0">
                  <c:v>271.64835164835159</c:v>
                </c:pt>
                <c:pt idx="688" formatCode="0">
                  <c:v>262.80219780219778</c:v>
                </c:pt>
                <c:pt idx="689" formatCode="0">
                  <c:v>253.4065934065934</c:v>
                </c:pt>
                <c:pt idx="690" formatCode="0">
                  <c:v>250.05494505494505</c:v>
                </c:pt>
                <c:pt idx="691" formatCode="0">
                  <c:v>256.20879120879124</c:v>
                </c:pt>
                <c:pt idx="692" formatCode="0">
                  <c:v>261.90934065934067</c:v>
                </c:pt>
                <c:pt idx="693" formatCode="0">
                  <c:v>266.4835164835165</c:v>
                </c:pt>
                <c:pt idx="694" formatCode="0">
                  <c:v>267.47252747252747</c:v>
                </c:pt>
                <c:pt idx="695" formatCode="0">
                  <c:v>264.49175824175825</c:v>
                </c:pt>
                <c:pt idx="696" formatCode="0">
                  <c:v>267.43131868131866</c:v>
                </c:pt>
                <c:pt idx="697" formatCode="0">
                  <c:v>268.75</c:v>
                </c:pt>
                <c:pt idx="698" formatCode="0">
                  <c:v>277.00549450549448</c:v>
                </c:pt>
                <c:pt idx="699" formatCode="0">
                  <c:v>273.06318681318686</c:v>
                </c:pt>
                <c:pt idx="700" formatCode="0">
                  <c:v>264.95879120879124</c:v>
                </c:pt>
                <c:pt idx="701" formatCode="0">
                  <c:v>258.69505494505495</c:v>
                </c:pt>
                <c:pt idx="702" formatCode="0">
                  <c:v>256.64835164835165</c:v>
                </c:pt>
                <c:pt idx="703" formatCode="0">
                  <c:v>258.91483516483515</c:v>
                </c:pt>
                <c:pt idx="704" formatCode="0">
                  <c:v>247.69230769230771</c:v>
                </c:pt>
                <c:pt idx="705" formatCode="0">
                  <c:v>253.88736263736266</c:v>
                </c:pt>
                <c:pt idx="706" formatCode="0">
                  <c:v>250.87912087912088</c:v>
                </c:pt>
                <c:pt idx="707" formatCode="0">
                  <c:v>244.89010989010987</c:v>
                </c:pt>
                <c:pt idx="708" formatCode="0">
                  <c:v>247.30769230769232</c:v>
                </c:pt>
                <c:pt idx="709" formatCode="0">
                  <c:v>243.15934065934067</c:v>
                </c:pt>
                <c:pt idx="710" formatCode="0">
                  <c:v>244.67032967032969</c:v>
                </c:pt>
                <c:pt idx="711" formatCode="0">
                  <c:v>242.45879120879121</c:v>
                </c:pt>
                <c:pt idx="712" formatCode="0">
                  <c:v>243.54395604395603</c:v>
                </c:pt>
                <c:pt idx="713" formatCode="0">
                  <c:v>240.71428571428575</c:v>
                </c:pt>
                <c:pt idx="714" formatCode="0">
                  <c:v>239.2032967032967</c:v>
                </c:pt>
                <c:pt idx="715" formatCode="0">
                  <c:v>239.50549450549451</c:v>
                </c:pt>
                <c:pt idx="716" formatCode="0">
                  <c:v>243.83241758241758</c:v>
                </c:pt>
                <c:pt idx="717" formatCode="0">
                  <c:v>249.16208791208794</c:v>
                </c:pt>
                <c:pt idx="718" formatCode="0">
                  <c:v>247.56868131868131</c:v>
                </c:pt>
                <c:pt idx="719" formatCode="0">
                  <c:v>245.38461538461542</c:v>
                </c:pt>
                <c:pt idx="720" formatCode="0">
                  <c:v>247.22527472527474</c:v>
                </c:pt>
                <c:pt idx="721" formatCode="0">
                  <c:v>244.23076923076925</c:v>
                </c:pt>
                <c:pt idx="722" formatCode="0">
                  <c:v>242.45879120879121</c:v>
                </c:pt>
                <c:pt idx="723" formatCode="0">
                  <c:v>245.41208791208788</c:v>
                </c:pt>
                <c:pt idx="724" formatCode="0">
                  <c:v>248.10439560439562</c:v>
                </c:pt>
                <c:pt idx="725" formatCode="0">
                  <c:v>249.8901098901099</c:v>
                </c:pt>
                <c:pt idx="726" formatCode="0">
                  <c:v>251.85439560439562</c:v>
                </c:pt>
                <c:pt idx="727" formatCode="0">
                  <c:v>252.29395604395606</c:v>
                </c:pt>
                <c:pt idx="728" formatCode="0">
                  <c:v>254.56043956043959</c:v>
                </c:pt>
                <c:pt idx="729" formatCode="0">
                  <c:v>249.29945054945057</c:v>
                </c:pt>
                <c:pt idx="730" formatCode="0">
                  <c:v>249.17582417582418</c:v>
                </c:pt>
                <c:pt idx="731" formatCode="0">
                  <c:v>244.79395604395603</c:v>
                </c:pt>
                <c:pt idx="732" formatCode="0">
                  <c:v>243.32417582417585</c:v>
                </c:pt>
                <c:pt idx="733" formatCode="0">
                  <c:v>241.07142857142856</c:v>
                </c:pt>
                <c:pt idx="734" formatCode="0">
                  <c:v>244.84890109890108</c:v>
                </c:pt>
                <c:pt idx="735" formatCode="0">
                  <c:v>247.54120879120879</c:v>
                </c:pt>
                <c:pt idx="736" formatCode="0">
                  <c:v>238.09065934065933</c:v>
                </c:pt>
                <c:pt idx="737" formatCode="0">
                  <c:v>230.06868131868131</c:v>
                </c:pt>
                <c:pt idx="738" formatCode="0">
                  <c:v>236.14010989010987</c:v>
                </c:pt>
                <c:pt idx="739" formatCode="0">
                  <c:v>232.03296703296706</c:v>
                </c:pt>
                <c:pt idx="740" formatCode="0">
                  <c:v>238.5302197802198</c:v>
                </c:pt>
                <c:pt idx="741" formatCode="0">
                  <c:v>242.91208791208794</c:v>
                </c:pt>
                <c:pt idx="742" formatCode="0">
                  <c:v>225.82417582417582</c:v>
                </c:pt>
              </c:numCache>
            </c:numRef>
          </c:val>
          <c:smooth val="0"/>
          <c:extLst>
            <c:ext xmlns:c16="http://schemas.microsoft.com/office/drawing/2014/chart" uri="{C3380CC4-5D6E-409C-BE32-E72D297353CC}">
              <c16:uniqueId val="{00000000-BD03-477A-94B9-A86ACFA9A96D}"/>
            </c:ext>
          </c:extLst>
        </c:ser>
        <c:ser>
          <c:idx val="1"/>
          <c:order val="1"/>
          <c:tx>
            <c:strRef>
              <c:f>'[Rebased_Data.xlsx]Zydus (2)'!$E$2</c:f>
              <c:strCache>
                <c:ptCount val="1"/>
                <c:pt idx="0">
                  <c:v>BSE Healthcare</c:v>
                </c:pt>
              </c:strCache>
            </c:strRef>
          </c:tx>
          <c:spPr>
            <a:ln w="12700" cap="rnd">
              <a:solidFill>
                <a:srgbClr val="0070C0"/>
              </a:solidFill>
              <a:round/>
            </a:ln>
            <a:effectLst/>
          </c:spPr>
          <c:marker>
            <c:symbol val="none"/>
          </c:marker>
          <c:cat>
            <c:numRef>
              <c:f>'[Rebased_Data.xlsx]Zydus (2)'!$A$3:$A$745</c:f>
              <c:numCache>
                <c:formatCode>d\-mmm\-yy</c:formatCode>
                <c:ptCount val="743"/>
                <c:pt idx="0">
                  <c:v>44667</c:v>
                </c:pt>
                <c:pt idx="1">
                  <c:v>44670</c:v>
                </c:pt>
                <c:pt idx="2">
                  <c:v>44671</c:v>
                </c:pt>
                <c:pt idx="3">
                  <c:v>44672</c:v>
                </c:pt>
                <c:pt idx="4">
                  <c:v>44673</c:v>
                </c:pt>
                <c:pt idx="5">
                  <c:v>44676</c:v>
                </c:pt>
                <c:pt idx="6">
                  <c:v>44677</c:v>
                </c:pt>
                <c:pt idx="7">
                  <c:v>44678</c:v>
                </c:pt>
                <c:pt idx="8">
                  <c:v>44679</c:v>
                </c:pt>
                <c:pt idx="9">
                  <c:v>44680</c:v>
                </c:pt>
                <c:pt idx="10">
                  <c:v>44683</c:v>
                </c:pt>
                <c:pt idx="11">
                  <c:v>44685</c:v>
                </c:pt>
                <c:pt idx="12">
                  <c:v>44686</c:v>
                </c:pt>
                <c:pt idx="13">
                  <c:v>44687</c:v>
                </c:pt>
                <c:pt idx="14">
                  <c:v>44690</c:v>
                </c:pt>
                <c:pt idx="15">
                  <c:v>44691</c:v>
                </c:pt>
                <c:pt idx="16">
                  <c:v>44692</c:v>
                </c:pt>
                <c:pt idx="17">
                  <c:v>44693</c:v>
                </c:pt>
                <c:pt idx="18">
                  <c:v>44694</c:v>
                </c:pt>
                <c:pt idx="19">
                  <c:v>44697</c:v>
                </c:pt>
                <c:pt idx="20">
                  <c:v>44698</c:v>
                </c:pt>
                <c:pt idx="21">
                  <c:v>44699</c:v>
                </c:pt>
                <c:pt idx="22">
                  <c:v>44700</c:v>
                </c:pt>
                <c:pt idx="23">
                  <c:v>44701</c:v>
                </c:pt>
                <c:pt idx="24">
                  <c:v>44704</c:v>
                </c:pt>
                <c:pt idx="25">
                  <c:v>44705</c:v>
                </c:pt>
                <c:pt idx="26">
                  <c:v>44706</c:v>
                </c:pt>
                <c:pt idx="27">
                  <c:v>44707</c:v>
                </c:pt>
                <c:pt idx="28">
                  <c:v>44708</c:v>
                </c:pt>
                <c:pt idx="29">
                  <c:v>44711</c:v>
                </c:pt>
                <c:pt idx="30">
                  <c:v>44712</c:v>
                </c:pt>
                <c:pt idx="31">
                  <c:v>44713</c:v>
                </c:pt>
                <c:pt idx="32">
                  <c:v>44714</c:v>
                </c:pt>
                <c:pt idx="33">
                  <c:v>44715</c:v>
                </c:pt>
                <c:pt idx="34">
                  <c:v>44718</c:v>
                </c:pt>
                <c:pt idx="35">
                  <c:v>44719</c:v>
                </c:pt>
                <c:pt idx="36">
                  <c:v>44720</c:v>
                </c:pt>
                <c:pt idx="37">
                  <c:v>44721</c:v>
                </c:pt>
                <c:pt idx="38">
                  <c:v>44722</c:v>
                </c:pt>
                <c:pt idx="39">
                  <c:v>44725</c:v>
                </c:pt>
                <c:pt idx="40">
                  <c:v>44726</c:v>
                </c:pt>
                <c:pt idx="41">
                  <c:v>44727</c:v>
                </c:pt>
                <c:pt idx="42">
                  <c:v>44728</c:v>
                </c:pt>
                <c:pt idx="43">
                  <c:v>44729</c:v>
                </c:pt>
                <c:pt idx="44">
                  <c:v>44732</c:v>
                </c:pt>
                <c:pt idx="45">
                  <c:v>44733</c:v>
                </c:pt>
                <c:pt idx="46">
                  <c:v>44734</c:v>
                </c:pt>
                <c:pt idx="47">
                  <c:v>44735</c:v>
                </c:pt>
                <c:pt idx="48">
                  <c:v>44736</c:v>
                </c:pt>
                <c:pt idx="49">
                  <c:v>44739</c:v>
                </c:pt>
                <c:pt idx="50">
                  <c:v>44740</c:v>
                </c:pt>
                <c:pt idx="51">
                  <c:v>44741</c:v>
                </c:pt>
                <c:pt idx="52">
                  <c:v>44742</c:v>
                </c:pt>
                <c:pt idx="53">
                  <c:v>44743</c:v>
                </c:pt>
                <c:pt idx="54">
                  <c:v>44746</c:v>
                </c:pt>
                <c:pt idx="55">
                  <c:v>44747</c:v>
                </c:pt>
                <c:pt idx="56">
                  <c:v>44748</c:v>
                </c:pt>
                <c:pt idx="57">
                  <c:v>44749</c:v>
                </c:pt>
                <c:pt idx="58">
                  <c:v>44750</c:v>
                </c:pt>
                <c:pt idx="59">
                  <c:v>44753</c:v>
                </c:pt>
                <c:pt idx="60">
                  <c:v>44754</c:v>
                </c:pt>
                <c:pt idx="61">
                  <c:v>44755</c:v>
                </c:pt>
                <c:pt idx="62">
                  <c:v>44756</c:v>
                </c:pt>
                <c:pt idx="63">
                  <c:v>44757</c:v>
                </c:pt>
                <c:pt idx="64">
                  <c:v>44760</c:v>
                </c:pt>
                <c:pt idx="65">
                  <c:v>44761</c:v>
                </c:pt>
                <c:pt idx="66">
                  <c:v>44762</c:v>
                </c:pt>
                <c:pt idx="67">
                  <c:v>44763</c:v>
                </c:pt>
                <c:pt idx="68">
                  <c:v>44764</c:v>
                </c:pt>
                <c:pt idx="69">
                  <c:v>44767</c:v>
                </c:pt>
                <c:pt idx="70">
                  <c:v>44768</c:v>
                </c:pt>
                <c:pt idx="71">
                  <c:v>44769</c:v>
                </c:pt>
                <c:pt idx="72">
                  <c:v>44770</c:v>
                </c:pt>
                <c:pt idx="73">
                  <c:v>44771</c:v>
                </c:pt>
                <c:pt idx="74">
                  <c:v>44774</c:v>
                </c:pt>
                <c:pt idx="75">
                  <c:v>44775</c:v>
                </c:pt>
                <c:pt idx="76">
                  <c:v>44776</c:v>
                </c:pt>
                <c:pt idx="77">
                  <c:v>44777</c:v>
                </c:pt>
                <c:pt idx="78">
                  <c:v>44778</c:v>
                </c:pt>
                <c:pt idx="79">
                  <c:v>44781</c:v>
                </c:pt>
                <c:pt idx="80">
                  <c:v>44783</c:v>
                </c:pt>
                <c:pt idx="81">
                  <c:v>44784</c:v>
                </c:pt>
                <c:pt idx="82">
                  <c:v>44785</c:v>
                </c:pt>
                <c:pt idx="83">
                  <c:v>44789</c:v>
                </c:pt>
                <c:pt idx="84">
                  <c:v>44790</c:v>
                </c:pt>
                <c:pt idx="85">
                  <c:v>44791</c:v>
                </c:pt>
                <c:pt idx="86">
                  <c:v>44792</c:v>
                </c:pt>
                <c:pt idx="87">
                  <c:v>44795</c:v>
                </c:pt>
                <c:pt idx="88">
                  <c:v>44796</c:v>
                </c:pt>
                <c:pt idx="89">
                  <c:v>44797</c:v>
                </c:pt>
                <c:pt idx="90">
                  <c:v>44798</c:v>
                </c:pt>
                <c:pt idx="91">
                  <c:v>44799</c:v>
                </c:pt>
                <c:pt idx="92">
                  <c:v>44802</c:v>
                </c:pt>
                <c:pt idx="93">
                  <c:v>44803</c:v>
                </c:pt>
                <c:pt idx="94">
                  <c:v>44805</c:v>
                </c:pt>
                <c:pt idx="95">
                  <c:v>44806</c:v>
                </c:pt>
                <c:pt idx="96">
                  <c:v>44809</c:v>
                </c:pt>
                <c:pt idx="97">
                  <c:v>44810</c:v>
                </c:pt>
                <c:pt idx="98">
                  <c:v>44811</c:v>
                </c:pt>
                <c:pt idx="99">
                  <c:v>44812</c:v>
                </c:pt>
                <c:pt idx="100">
                  <c:v>44813</c:v>
                </c:pt>
                <c:pt idx="101">
                  <c:v>44816</c:v>
                </c:pt>
                <c:pt idx="102">
                  <c:v>44817</c:v>
                </c:pt>
                <c:pt idx="103">
                  <c:v>44818</c:v>
                </c:pt>
                <c:pt idx="104">
                  <c:v>44819</c:v>
                </c:pt>
                <c:pt idx="105">
                  <c:v>44820</c:v>
                </c:pt>
                <c:pt idx="106">
                  <c:v>44823</c:v>
                </c:pt>
                <c:pt idx="107">
                  <c:v>44824</c:v>
                </c:pt>
                <c:pt idx="108">
                  <c:v>44825</c:v>
                </c:pt>
                <c:pt idx="109">
                  <c:v>44826</c:v>
                </c:pt>
                <c:pt idx="110">
                  <c:v>44827</c:v>
                </c:pt>
                <c:pt idx="111">
                  <c:v>44830</c:v>
                </c:pt>
                <c:pt idx="112">
                  <c:v>44831</c:v>
                </c:pt>
                <c:pt idx="113">
                  <c:v>44832</c:v>
                </c:pt>
                <c:pt idx="114">
                  <c:v>44833</c:v>
                </c:pt>
                <c:pt idx="115">
                  <c:v>44834</c:v>
                </c:pt>
                <c:pt idx="116">
                  <c:v>44837</c:v>
                </c:pt>
                <c:pt idx="117">
                  <c:v>44838</c:v>
                </c:pt>
                <c:pt idx="118">
                  <c:v>44840</c:v>
                </c:pt>
                <c:pt idx="119">
                  <c:v>44841</c:v>
                </c:pt>
                <c:pt idx="120">
                  <c:v>44844</c:v>
                </c:pt>
                <c:pt idx="121">
                  <c:v>44845</c:v>
                </c:pt>
                <c:pt idx="122">
                  <c:v>44846</c:v>
                </c:pt>
                <c:pt idx="123">
                  <c:v>44847</c:v>
                </c:pt>
                <c:pt idx="124">
                  <c:v>44848</c:v>
                </c:pt>
                <c:pt idx="125">
                  <c:v>44851</c:v>
                </c:pt>
                <c:pt idx="126">
                  <c:v>44852</c:v>
                </c:pt>
                <c:pt idx="127">
                  <c:v>44853</c:v>
                </c:pt>
                <c:pt idx="128">
                  <c:v>44854</c:v>
                </c:pt>
                <c:pt idx="129">
                  <c:v>44855</c:v>
                </c:pt>
                <c:pt idx="130">
                  <c:v>44858</c:v>
                </c:pt>
                <c:pt idx="131">
                  <c:v>44859</c:v>
                </c:pt>
                <c:pt idx="132">
                  <c:v>44861</c:v>
                </c:pt>
                <c:pt idx="133">
                  <c:v>44862</c:v>
                </c:pt>
                <c:pt idx="134">
                  <c:v>44865</c:v>
                </c:pt>
                <c:pt idx="135">
                  <c:v>44866</c:v>
                </c:pt>
                <c:pt idx="136">
                  <c:v>44867</c:v>
                </c:pt>
                <c:pt idx="137">
                  <c:v>44868</c:v>
                </c:pt>
                <c:pt idx="138">
                  <c:v>44869</c:v>
                </c:pt>
                <c:pt idx="139">
                  <c:v>44872</c:v>
                </c:pt>
                <c:pt idx="140">
                  <c:v>44874</c:v>
                </c:pt>
                <c:pt idx="141">
                  <c:v>44875</c:v>
                </c:pt>
                <c:pt idx="142">
                  <c:v>44876</c:v>
                </c:pt>
                <c:pt idx="143">
                  <c:v>44879</c:v>
                </c:pt>
                <c:pt idx="144">
                  <c:v>44880</c:v>
                </c:pt>
                <c:pt idx="145">
                  <c:v>44881</c:v>
                </c:pt>
                <c:pt idx="146">
                  <c:v>44882</c:v>
                </c:pt>
                <c:pt idx="147">
                  <c:v>44883</c:v>
                </c:pt>
                <c:pt idx="148">
                  <c:v>44886</c:v>
                </c:pt>
                <c:pt idx="149">
                  <c:v>44887</c:v>
                </c:pt>
                <c:pt idx="150">
                  <c:v>44888</c:v>
                </c:pt>
                <c:pt idx="151">
                  <c:v>44889</c:v>
                </c:pt>
                <c:pt idx="152">
                  <c:v>44890</c:v>
                </c:pt>
                <c:pt idx="153">
                  <c:v>44893</c:v>
                </c:pt>
                <c:pt idx="154">
                  <c:v>44894</c:v>
                </c:pt>
                <c:pt idx="155">
                  <c:v>44895</c:v>
                </c:pt>
                <c:pt idx="156">
                  <c:v>44896</c:v>
                </c:pt>
                <c:pt idx="157">
                  <c:v>44897</c:v>
                </c:pt>
                <c:pt idx="158">
                  <c:v>44900</c:v>
                </c:pt>
                <c:pt idx="159">
                  <c:v>44901</c:v>
                </c:pt>
                <c:pt idx="160">
                  <c:v>44902</c:v>
                </c:pt>
                <c:pt idx="161">
                  <c:v>44903</c:v>
                </c:pt>
                <c:pt idx="162">
                  <c:v>44904</c:v>
                </c:pt>
                <c:pt idx="163">
                  <c:v>44907</c:v>
                </c:pt>
                <c:pt idx="164">
                  <c:v>44908</c:v>
                </c:pt>
                <c:pt idx="165">
                  <c:v>44909</c:v>
                </c:pt>
                <c:pt idx="166">
                  <c:v>44910</c:v>
                </c:pt>
                <c:pt idx="167">
                  <c:v>44911</c:v>
                </c:pt>
                <c:pt idx="168">
                  <c:v>44914</c:v>
                </c:pt>
                <c:pt idx="169">
                  <c:v>44915</c:v>
                </c:pt>
                <c:pt idx="170">
                  <c:v>44916</c:v>
                </c:pt>
                <c:pt idx="171">
                  <c:v>44917</c:v>
                </c:pt>
                <c:pt idx="172">
                  <c:v>44918</c:v>
                </c:pt>
                <c:pt idx="173">
                  <c:v>44921</c:v>
                </c:pt>
                <c:pt idx="174">
                  <c:v>44922</c:v>
                </c:pt>
                <c:pt idx="175">
                  <c:v>44923</c:v>
                </c:pt>
                <c:pt idx="176">
                  <c:v>44924</c:v>
                </c:pt>
                <c:pt idx="177">
                  <c:v>44925</c:v>
                </c:pt>
                <c:pt idx="178">
                  <c:v>44928</c:v>
                </c:pt>
                <c:pt idx="179">
                  <c:v>44929</c:v>
                </c:pt>
                <c:pt idx="180">
                  <c:v>44930</c:v>
                </c:pt>
                <c:pt idx="181">
                  <c:v>44931</c:v>
                </c:pt>
                <c:pt idx="182">
                  <c:v>44932</c:v>
                </c:pt>
                <c:pt idx="183">
                  <c:v>44935</c:v>
                </c:pt>
                <c:pt idx="184">
                  <c:v>44936</c:v>
                </c:pt>
                <c:pt idx="185">
                  <c:v>44937</c:v>
                </c:pt>
                <c:pt idx="186">
                  <c:v>44938</c:v>
                </c:pt>
                <c:pt idx="187">
                  <c:v>44939</c:v>
                </c:pt>
                <c:pt idx="188">
                  <c:v>44942</c:v>
                </c:pt>
                <c:pt idx="189">
                  <c:v>44943</c:v>
                </c:pt>
                <c:pt idx="190">
                  <c:v>44944</c:v>
                </c:pt>
                <c:pt idx="191">
                  <c:v>44945</c:v>
                </c:pt>
                <c:pt idx="192">
                  <c:v>44946</c:v>
                </c:pt>
                <c:pt idx="193">
                  <c:v>44949</c:v>
                </c:pt>
                <c:pt idx="194">
                  <c:v>44950</c:v>
                </c:pt>
                <c:pt idx="195">
                  <c:v>44951</c:v>
                </c:pt>
                <c:pt idx="196">
                  <c:v>44953</c:v>
                </c:pt>
                <c:pt idx="197">
                  <c:v>44956</c:v>
                </c:pt>
                <c:pt idx="198">
                  <c:v>44957</c:v>
                </c:pt>
                <c:pt idx="199">
                  <c:v>44958</c:v>
                </c:pt>
                <c:pt idx="200">
                  <c:v>44959</c:v>
                </c:pt>
                <c:pt idx="201">
                  <c:v>44960</c:v>
                </c:pt>
                <c:pt idx="202">
                  <c:v>44963</c:v>
                </c:pt>
                <c:pt idx="203">
                  <c:v>44964</c:v>
                </c:pt>
                <c:pt idx="204">
                  <c:v>44965</c:v>
                </c:pt>
                <c:pt idx="205">
                  <c:v>44966</c:v>
                </c:pt>
                <c:pt idx="206">
                  <c:v>44967</c:v>
                </c:pt>
                <c:pt idx="207">
                  <c:v>44970</c:v>
                </c:pt>
                <c:pt idx="208">
                  <c:v>44971</c:v>
                </c:pt>
                <c:pt idx="209">
                  <c:v>44972</c:v>
                </c:pt>
                <c:pt idx="210">
                  <c:v>44973</c:v>
                </c:pt>
                <c:pt idx="211">
                  <c:v>44974</c:v>
                </c:pt>
                <c:pt idx="212">
                  <c:v>44977</c:v>
                </c:pt>
                <c:pt idx="213">
                  <c:v>44978</c:v>
                </c:pt>
                <c:pt idx="214">
                  <c:v>44979</c:v>
                </c:pt>
                <c:pt idx="215">
                  <c:v>44980</c:v>
                </c:pt>
                <c:pt idx="216">
                  <c:v>44981</c:v>
                </c:pt>
                <c:pt idx="217">
                  <c:v>44984</c:v>
                </c:pt>
                <c:pt idx="218">
                  <c:v>44985</c:v>
                </c:pt>
                <c:pt idx="219">
                  <c:v>44986</c:v>
                </c:pt>
                <c:pt idx="220">
                  <c:v>44987</c:v>
                </c:pt>
                <c:pt idx="221">
                  <c:v>44988</c:v>
                </c:pt>
                <c:pt idx="222">
                  <c:v>44991</c:v>
                </c:pt>
                <c:pt idx="223">
                  <c:v>44993</c:v>
                </c:pt>
                <c:pt idx="224">
                  <c:v>44994</c:v>
                </c:pt>
                <c:pt idx="225">
                  <c:v>44995</c:v>
                </c:pt>
                <c:pt idx="226">
                  <c:v>44998</c:v>
                </c:pt>
                <c:pt idx="227">
                  <c:v>44999</c:v>
                </c:pt>
                <c:pt idx="228">
                  <c:v>45000</c:v>
                </c:pt>
                <c:pt idx="229">
                  <c:v>45001</c:v>
                </c:pt>
                <c:pt idx="230">
                  <c:v>45002</c:v>
                </c:pt>
                <c:pt idx="231">
                  <c:v>45005</c:v>
                </c:pt>
                <c:pt idx="232">
                  <c:v>45006</c:v>
                </c:pt>
                <c:pt idx="233">
                  <c:v>45007</c:v>
                </c:pt>
                <c:pt idx="234">
                  <c:v>45008</c:v>
                </c:pt>
                <c:pt idx="235">
                  <c:v>45009</c:v>
                </c:pt>
                <c:pt idx="236">
                  <c:v>45012</c:v>
                </c:pt>
                <c:pt idx="237">
                  <c:v>45013</c:v>
                </c:pt>
                <c:pt idx="238">
                  <c:v>45014</c:v>
                </c:pt>
                <c:pt idx="239">
                  <c:v>45016</c:v>
                </c:pt>
                <c:pt idx="240">
                  <c:v>45019</c:v>
                </c:pt>
                <c:pt idx="241">
                  <c:v>45021</c:v>
                </c:pt>
                <c:pt idx="242">
                  <c:v>45022</c:v>
                </c:pt>
                <c:pt idx="243">
                  <c:v>45026</c:v>
                </c:pt>
                <c:pt idx="244">
                  <c:v>45027</c:v>
                </c:pt>
                <c:pt idx="245">
                  <c:v>45028</c:v>
                </c:pt>
                <c:pt idx="246">
                  <c:v>45029</c:v>
                </c:pt>
                <c:pt idx="247">
                  <c:v>45032</c:v>
                </c:pt>
                <c:pt idx="248">
                  <c:v>45034</c:v>
                </c:pt>
                <c:pt idx="249">
                  <c:v>45035</c:v>
                </c:pt>
                <c:pt idx="250">
                  <c:v>45036</c:v>
                </c:pt>
                <c:pt idx="251">
                  <c:v>45037</c:v>
                </c:pt>
                <c:pt idx="252">
                  <c:v>45040</c:v>
                </c:pt>
                <c:pt idx="253">
                  <c:v>45041</c:v>
                </c:pt>
                <c:pt idx="254">
                  <c:v>45042</c:v>
                </c:pt>
                <c:pt idx="255">
                  <c:v>45043</c:v>
                </c:pt>
                <c:pt idx="256">
                  <c:v>45044</c:v>
                </c:pt>
                <c:pt idx="257">
                  <c:v>45048</c:v>
                </c:pt>
                <c:pt idx="258">
                  <c:v>45049</c:v>
                </c:pt>
                <c:pt idx="259">
                  <c:v>45050</c:v>
                </c:pt>
                <c:pt idx="260">
                  <c:v>45051</c:v>
                </c:pt>
                <c:pt idx="261">
                  <c:v>45054</c:v>
                </c:pt>
                <c:pt idx="262">
                  <c:v>45055</c:v>
                </c:pt>
                <c:pt idx="263">
                  <c:v>45056</c:v>
                </c:pt>
                <c:pt idx="264">
                  <c:v>45057</c:v>
                </c:pt>
                <c:pt idx="265">
                  <c:v>45058</c:v>
                </c:pt>
                <c:pt idx="266">
                  <c:v>45061</c:v>
                </c:pt>
                <c:pt idx="267">
                  <c:v>45062</c:v>
                </c:pt>
                <c:pt idx="268">
                  <c:v>45063</c:v>
                </c:pt>
                <c:pt idx="269">
                  <c:v>45064</c:v>
                </c:pt>
                <c:pt idx="270">
                  <c:v>45065</c:v>
                </c:pt>
                <c:pt idx="271">
                  <c:v>45068</c:v>
                </c:pt>
                <c:pt idx="272">
                  <c:v>45069</c:v>
                </c:pt>
                <c:pt idx="273">
                  <c:v>45070</c:v>
                </c:pt>
                <c:pt idx="274">
                  <c:v>45071</c:v>
                </c:pt>
                <c:pt idx="275">
                  <c:v>45072</c:v>
                </c:pt>
                <c:pt idx="276">
                  <c:v>45075</c:v>
                </c:pt>
                <c:pt idx="277">
                  <c:v>45076</c:v>
                </c:pt>
                <c:pt idx="278">
                  <c:v>45077</c:v>
                </c:pt>
                <c:pt idx="279">
                  <c:v>45078</c:v>
                </c:pt>
                <c:pt idx="280">
                  <c:v>45079</c:v>
                </c:pt>
                <c:pt idx="281">
                  <c:v>45082</c:v>
                </c:pt>
                <c:pt idx="282">
                  <c:v>45083</c:v>
                </c:pt>
                <c:pt idx="283">
                  <c:v>45084</c:v>
                </c:pt>
                <c:pt idx="284">
                  <c:v>45085</c:v>
                </c:pt>
                <c:pt idx="285">
                  <c:v>45086</c:v>
                </c:pt>
                <c:pt idx="286">
                  <c:v>45089</c:v>
                </c:pt>
                <c:pt idx="287">
                  <c:v>45090</c:v>
                </c:pt>
                <c:pt idx="288">
                  <c:v>45091</c:v>
                </c:pt>
                <c:pt idx="289">
                  <c:v>45092</c:v>
                </c:pt>
                <c:pt idx="290">
                  <c:v>45093</c:v>
                </c:pt>
                <c:pt idx="291">
                  <c:v>45096</c:v>
                </c:pt>
                <c:pt idx="292">
                  <c:v>45097</c:v>
                </c:pt>
                <c:pt idx="293">
                  <c:v>45098</c:v>
                </c:pt>
                <c:pt idx="294">
                  <c:v>45099</c:v>
                </c:pt>
                <c:pt idx="295">
                  <c:v>45100</c:v>
                </c:pt>
                <c:pt idx="296">
                  <c:v>45103</c:v>
                </c:pt>
                <c:pt idx="297">
                  <c:v>45104</c:v>
                </c:pt>
                <c:pt idx="298">
                  <c:v>45105</c:v>
                </c:pt>
                <c:pt idx="299">
                  <c:v>45107</c:v>
                </c:pt>
                <c:pt idx="300">
                  <c:v>45110</c:v>
                </c:pt>
                <c:pt idx="301">
                  <c:v>45111</c:v>
                </c:pt>
                <c:pt idx="302">
                  <c:v>45112</c:v>
                </c:pt>
                <c:pt idx="303">
                  <c:v>45113</c:v>
                </c:pt>
                <c:pt idx="304">
                  <c:v>45114</c:v>
                </c:pt>
                <c:pt idx="305">
                  <c:v>45117</c:v>
                </c:pt>
                <c:pt idx="306">
                  <c:v>45118</c:v>
                </c:pt>
                <c:pt idx="307">
                  <c:v>45119</c:v>
                </c:pt>
                <c:pt idx="308">
                  <c:v>45120</c:v>
                </c:pt>
                <c:pt idx="309">
                  <c:v>45121</c:v>
                </c:pt>
                <c:pt idx="310">
                  <c:v>45124</c:v>
                </c:pt>
                <c:pt idx="311">
                  <c:v>45125</c:v>
                </c:pt>
                <c:pt idx="312">
                  <c:v>45126</c:v>
                </c:pt>
                <c:pt idx="313">
                  <c:v>45127</c:v>
                </c:pt>
                <c:pt idx="314">
                  <c:v>45128</c:v>
                </c:pt>
                <c:pt idx="315">
                  <c:v>45131</c:v>
                </c:pt>
                <c:pt idx="316">
                  <c:v>45132</c:v>
                </c:pt>
                <c:pt idx="317">
                  <c:v>45133</c:v>
                </c:pt>
                <c:pt idx="318">
                  <c:v>45134</c:v>
                </c:pt>
                <c:pt idx="319">
                  <c:v>45135</c:v>
                </c:pt>
                <c:pt idx="320">
                  <c:v>45138</c:v>
                </c:pt>
                <c:pt idx="321">
                  <c:v>45139</c:v>
                </c:pt>
                <c:pt idx="322">
                  <c:v>45140</c:v>
                </c:pt>
                <c:pt idx="323">
                  <c:v>45141</c:v>
                </c:pt>
                <c:pt idx="324">
                  <c:v>45142</c:v>
                </c:pt>
                <c:pt idx="325">
                  <c:v>45145</c:v>
                </c:pt>
                <c:pt idx="326">
                  <c:v>45146</c:v>
                </c:pt>
                <c:pt idx="327">
                  <c:v>45147</c:v>
                </c:pt>
                <c:pt idx="328">
                  <c:v>45148</c:v>
                </c:pt>
                <c:pt idx="329">
                  <c:v>45149</c:v>
                </c:pt>
                <c:pt idx="330">
                  <c:v>45152</c:v>
                </c:pt>
                <c:pt idx="331">
                  <c:v>45154</c:v>
                </c:pt>
                <c:pt idx="332">
                  <c:v>45155</c:v>
                </c:pt>
                <c:pt idx="333">
                  <c:v>45156</c:v>
                </c:pt>
                <c:pt idx="334">
                  <c:v>45159</c:v>
                </c:pt>
                <c:pt idx="335">
                  <c:v>45160</c:v>
                </c:pt>
                <c:pt idx="336">
                  <c:v>45161</c:v>
                </c:pt>
                <c:pt idx="337">
                  <c:v>45162</c:v>
                </c:pt>
                <c:pt idx="338">
                  <c:v>45163</c:v>
                </c:pt>
                <c:pt idx="339">
                  <c:v>45166</c:v>
                </c:pt>
                <c:pt idx="340">
                  <c:v>45167</c:v>
                </c:pt>
                <c:pt idx="341">
                  <c:v>45168</c:v>
                </c:pt>
                <c:pt idx="342">
                  <c:v>45169</c:v>
                </c:pt>
                <c:pt idx="343">
                  <c:v>45170</c:v>
                </c:pt>
                <c:pt idx="344">
                  <c:v>45173</c:v>
                </c:pt>
                <c:pt idx="345">
                  <c:v>45174</c:v>
                </c:pt>
                <c:pt idx="346">
                  <c:v>45175</c:v>
                </c:pt>
                <c:pt idx="347">
                  <c:v>45176</c:v>
                </c:pt>
                <c:pt idx="348">
                  <c:v>45177</c:v>
                </c:pt>
                <c:pt idx="349">
                  <c:v>45180</c:v>
                </c:pt>
                <c:pt idx="350">
                  <c:v>45181</c:v>
                </c:pt>
                <c:pt idx="351">
                  <c:v>45182</c:v>
                </c:pt>
                <c:pt idx="352">
                  <c:v>45183</c:v>
                </c:pt>
                <c:pt idx="353">
                  <c:v>45184</c:v>
                </c:pt>
                <c:pt idx="354">
                  <c:v>45187</c:v>
                </c:pt>
                <c:pt idx="355">
                  <c:v>45189</c:v>
                </c:pt>
                <c:pt idx="356">
                  <c:v>45190</c:v>
                </c:pt>
                <c:pt idx="357">
                  <c:v>45191</c:v>
                </c:pt>
                <c:pt idx="358">
                  <c:v>45194</c:v>
                </c:pt>
                <c:pt idx="359">
                  <c:v>45195</c:v>
                </c:pt>
                <c:pt idx="360">
                  <c:v>45196</c:v>
                </c:pt>
                <c:pt idx="361">
                  <c:v>45197</c:v>
                </c:pt>
                <c:pt idx="362">
                  <c:v>45198</c:v>
                </c:pt>
                <c:pt idx="363">
                  <c:v>45202</c:v>
                </c:pt>
                <c:pt idx="364">
                  <c:v>45203</c:v>
                </c:pt>
                <c:pt idx="365">
                  <c:v>45204</c:v>
                </c:pt>
                <c:pt idx="366">
                  <c:v>45205</c:v>
                </c:pt>
                <c:pt idx="367">
                  <c:v>45208</c:v>
                </c:pt>
                <c:pt idx="368">
                  <c:v>45209</c:v>
                </c:pt>
                <c:pt idx="369">
                  <c:v>45210</c:v>
                </c:pt>
                <c:pt idx="370">
                  <c:v>45211</c:v>
                </c:pt>
                <c:pt idx="371">
                  <c:v>45212</c:v>
                </c:pt>
                <c:pt idx="372">
                  <c:v>45215</c:v>
                </c:pt>
                <c:pt idx="373">
                  <c:v>45216</c:v>
                </c:pt>
                <c:pt idx="374">
                  <c:v>45217</c:v>
                </c:pt>
                <c:pt idx="375">
                  <c:v>45218</c:v>
                </c:pt>
                <c:pt idx="376">
                  <c:v>45219</c:v>
                </c:pt>
                <c:pt idx="377">
                  <c:v>45222</c:v>
                </c:pt>
                <c:pt idx="378">
                  <c:v>45224</c:v>
                </c:pt>
                <c:pt idx="379">
                  <c:v>45225</c:v>
                </c:pt>
                <c:pt idx="380">
                  <c:v>45226</c:v>
                </c:pt>
                <c:pt idx="381">
                  <c:v>45229</c:v>
                </c:pt>
                <c:pt idx="382">
                  <c:v>45230</c:v>
                </c:pt>
                <c:pt idx="383">
                  <c:v>45231</c:v>
                </c:pt>
                <c:pt idx="384">
                  <c:v>45232</c:v>
                </c:pt>
                <c:pt idx="385">
                  <c:v>45233</c:v>
                </c:pt>
                <c:pt idx="386">
                  <c:v>45236</c:v>
                </c:pt>
                <c:pt idx="387">
                  <c:v>45237</c:v>
                </c:pt>
                <c:pt idx="388">
                  <c:v>45238</c:v>
                </c:pt>
                <c:pt idx="389">
                  <c:v>45239</c:v>
                </c:pt>
                <c:pt idx="390">
                  <c:v>45240</c:v>
                </c:pt>
                <c:pt idx="391">
                  <c:v>45242</c:v>
                </c:pt>
                <c:pt idx="392">
                  <c:v>45243</c:v>
                </c:pt>
                <c:pt idx="393">
                  <c:v>45245</c:v>
                </c:pt>
                <c:pt idx="394">
                  <c:v>45246</c:v>
                </c:pt>
                <c:pt idx="395">
                  <c:v>45247</c:v>
                </c:pt>
                <c:pt idx="396">
                  <c:v>45250</c:v>
                </c:pt>
                <c:pt idx="397">
                  <c:v>45251</c:v>
                </c:pt>
                <c:pt idx="398">
                  <c:v>45252</c:v>
                </c:pt>
                <c:pt idx="399">
                  <c:v>45253</c:v>
                </c:pt>
                <c:pt idx="400">
                  <c:v>45254</c:v>
                </c:pt>
                <c:pt idx="401">
                  <c:v>45258</c:v>
                </c:pt>
                <c:pt idx="402">
                  <c:v>45259</c:v>
                </c:pt>
                <c:pt idx="403">
                  <c:v>45260</c:v>
                </c:pt>
                <c:pt idx="404">
                  <c:v>45261</c:v>
                </c:pt>
                <c:pt idx="405">
                  <c:v>45264</c:v>
                </c:pt>
                <c:pt idx="406">
                  <c:v>45265</c:v>
                </c:pt>
                <c:pt idx="407">
                  <c:v>45266</c:v>
                </c:pt>
                <c:pt idx="408">
                  <c:v>45267</c:v>
                </c:pt>
                <c:pt idx="409">
                  <c:v>45268</c:v>
                </c:pt>
                <c:pt idx="410">
                  <c:v>45271</c:v>
                </c:pt>
                <c:pt idx="411">
                  <c:v>45272</c:v>
                </c:pt>
                <c:pt idx="412">
                  <c:v>45273</c:v>
                </c:pt>
                <c:pt idx="413">
                  <c:v>45274</c:v>
                </c:pt>
                <c:pt idx="414">
                  <c:v>45275</c:v>
                </c:pt>
                <c:pt idx="415">
                  <c:v>45278</c:v>
                </c:pt>
                <c:pt idx="416">
                  <c:v>45279</c:v>
                </c:pt>
                <c:pt idx="417">
                  <c:v>45280</c:v>
                </c:pt>
                <c:pt idx="418">
                  <c:v>45281</c:v>
                </c:pt>
                <c:pt idx="419">
                  <c:v>45282</c:v>
                </c:pt>
                <c:pt idx="420">
                  <c:v>45286</c:v>
                </c:pt>
                <c:pt idx="421">
                  <c:v>45287</c:v>
                </c:pt>
                <c:pt idx="422">
                  <c:v>45288</c:v>
                </c:pt>
                <c:pt idx="423">
                  <c:v>45289</c:v>
                </c:pt>
                <c:pt idx="424">
                  <c:v>45292</c:v>
                </c:pt>
                <c:pt idx="425">
                  <c:v>45293</c:v>
                </c:pt>
                <c:pt idx="426">
                  <c:v>45294</c:v>
                </c:pt>
                <c:pt idx="427">
                  <c:v>45295</c:v>
                </c:pt>
                <c:pt idx="428">
                  <c:v>45296</c:v>
                </c:pt>
                <c:pt idx="429">
                  <c:v>45299</c:v>
                </c:pt>
                <c:pt idx="430">
                  <c:v>45300</c:v>
                </c:pt>
                <c:pt idx="431">
                  <c:v>45301</c:v>
                </c:pt>
                <c:pt idx="432">
                  <c:v>45302</c:v>
                </c:pt>
                <c:pt idx="433">
                  <c:v>45303</c:v>
                </c:pt>
                <c:pt idx="434">
                  <c:v>45306</c:v>
                </c:pt>
                <c:pt idx="435">
                  <c:v>45307</c:v>
                </c:pt>
                <c:pt idx="436">
                  <c:v>45308</c:v>
                </c:pt>
                <c:pt idx="437">
                  <c:v>45309</c:v>
                </c:pt>
                <c:pt idx="438">
                  <c:v>45310</c:v>
                </c:pt>
                <c:pt idx="439">
                  <c:v>45311</c:v>
                </c:pt>
                <c:pt idx="440">
                  <c:v>45314</c:v>
                </c:pt>
                <c:pt idx="441">
                  <c:v>45315</c:v>
                </c:pt>
                <c:pt idx="442">
                  <c:v>45316</c:v>
                </c:pt>
                <c:pt idx="443">
                  <c:v>45320</c:v>
                </c:pt>
                <c:pt idx="444">
                  <c:v>45321</c:v>
                </c:pt>
                <c:pt idx="445">
                  <c:v>45322</c:v>
                </c:pt>
                <c:pt idx="446">
                  <c:v>45323</c:v>
                </c:pt>
                <c:pt idx="447">
                  <c:v>45324</c:v>
                </c:pt>
                <c:pt idx="448">
                  <c:v>45327</c:v>
                </c:pt>
                <c:pt idx="449">
                  <c:v>45328</c:v>
                </c:pt>
                <c:pt idx="450">
                  <c:v>45329</c:v>
                </c:pt>
                <c:pt idx="451">
                  <c:v>45330</c:v>
                </c:pt>
                <c:pt idx="452">
                  <c:v>45331</c:v>
                </c:pt>
                <c:pt idx="453">
                  <c:v>45334</c:v>
                </c:pt>
                <c:pt idx="454">
                  <c:v>45335</c:v>
                </c:pt>
                <c:pt idx="455">
                  <c:v>45336</c:v>
                </c:pt>
                <c:pt idx="456">
                  <c:v>45337</c:v>
                </c:pt>
                <c:pt idx="457">
                  <c:v>45341</c:v>
                </c:pt>
                <c:pt idx="458">
                  <c:v>45342</c:v>
                </c:pt>
                <c:pt idx="459">
                  <c:v>45343</c:v>
                </c:pt>
                <c:pt idx="460">
                  <c:v>45344</c:v>
                </c:pt>
                <c:pt idx="461">
                  <c:v>45345</c:v>
                </c:pt>
                <c:pt idx="462">
                  <c:v>45348</c:v>
                </c:pt>
                <c:pt idx="463">
                  <c:v>45349</c:v>
                </c:pt>
                <c:pt idx="464">
                  <c:v>45350</c:v>
                </c:pt>
                <c:pt idx="465">
                  <c:v>45351</c:v>
                </c:pt>
                <c:pt idx="466">
                  <c:v>45352</c:v>
                </c:pt>
                <c:pt idx="467">
                  <c:v>45353</c:v>
                </c:pt>
                <c:pt idx="468">
                  <c:v>45355</c:v>
                </c:pt>
                <c:pt idx="469">
                  <c:v>45356</c:v>
                </c:pt>
                <c:pt idx="470">
                  <c:v>45357</c:v>
                </c:pt>
                <c:pt idx="471">
                  <c:v>45358</c:v>
                </c:pt>
                <c:pt idx="472">
                  <c:v>45362</c:v>
                </c:pt>
                <c:pt idx="473">
                  <c:v>45363</c:v>
                </c:pt>
                <c:pt idx="474">
                  <c:v>45364</c:v>
                </c:pt>
                <c:pt idx="475">
                  <c:v>45365</c:v>
                </c:pt>
                <c:pt idx="476">
                  <c:v>45366</c:v>
                </c:pt>
                <c:pt idx="477">
                  <c:v>45369</c:v>
                </c:pt>
                <c:pt idx="478">
                  <c:v>45370</c:v>
                </c:pt>
                <c:pt idx="479">
                  <c:v>45371</c:v>
                </c:pt>
                <c:pt idx="480">
                  <c:v>45372</c:v>
                </c:pt>
                <c:pt idx="481">
                  <c:v>45377</c:v>
                </c:pt>
                <c:pt idx="482">
                  <c:v>45378</c:v>
                </c:pt>
                <c:pt idx="483">
                  <c:v>45379</c:v>
                </c:pt>
                <c:pt idx="484">
                  <c:v>45383</c:v>
                </c:pt>
                <c:pt idx="485">
                  <c:v>45384</c:v>
                </c:pt>
                <c:pt idx="486">
                  <c:v>45385</c:v>
                </c:pt>
                <c:pt idx="487">
                  <c:v>45386</c:v>
                </c:pt>
                <c:pt idx="488">
                  <c:v>45387</c:v>
                </c:pt>
                <c:pt idx="489">
                  <c:v>45390</c:v>
                </c:pt>
                <c:pt idx="490">
                  <c:v>45391</c:v>
                </c:pt>
                <c:pt idx="491">
                  <c:v>45392</c:v>
                </c:pt>
                <c:pt idx="492">
                  <c:v>45394</c:v>
                </c:pt>
                <c:pt idx="493">
                  <c:v>45397</c:v>
                </c:pt>
                <c:pt idx="494">
                  <c:v>45398</c:v>
                </c:pt>
                <c:pt idx="495">
                  <c:v>45400</c:v>
                </c:pt>
                <c:pt idx="496">
                  <c:v>45401</c:v>
                </c:pt>
                <c:pt idx="497">
                  <c:v>45404</c:v>
                </c:pt>
                <c:pt idx="498">
                  <c:v>45405</c:v>
                </c:pt>
                <c:pt idx="499">
                  <c:v>45406</c:v>
                </c:pt>
                <c:pt idx="500">
                  <c:v>45407</c:v>
                </c:pt>
                <c:pt idx="501">
                  <c:v>45408</c:v>
                </c:pt>
                <c:pt idx="502">
                  <c:v>45411</c:v>
                </c:pt>
                <c:pt idx="503">
                  <c:v>45412</c:v>
                </c:pt>
                <c:pt idx="504">
                  <c:v>45414</c:v>
                </c:pt>
                <c:pt idx="505">
                  <c:v>45415</c:v>
                </c:pt>
                <c:pt idx="506">
                  <c:v>45418</c:v>
                </c:pt>
                <c:pt idx="507">
                  <c:v>45419</c:v>
                </c:pt>
                <c:pt idx="508">
                  <c:v>45420</c:v>
                </c:pt>
                <c:pt idx="509">
                  <c:v>45421</c:v>
                </c:pt>
                <c:pt idx="510">
                  <c:v>45422</c:v>
                </c:pt>
                <c:pt idx="511">
                  <c:v>45425</c:v>
                </c:pt>
                <c:pt idx="512">
                  <c:v>45426</c:v>
                </c:pt>
                <c:pt idx="513">
                  <c:v>45427</c:v>
                </c:pt>
                <c:pt idx="514">
                  <c:v>45428</c:v>
                </c:pt>
                <c:pt idx="515">
                  <c:v>45429</c:v>
                </c:pt>
                <c:pt idx="516">
                  <c:v>45430</c:v>
                </c:pt>
                <c:pt idx="517">
                  <c:v>45433</c:v>
                </c:pt>
                <c:pt idx="518">
                  <c:v>45434</c:v>
                </c:pt>
                <c:pt idx="519">
                  <c:v>45435</c:v>
                </c:pt>
                <c:pt idx="520">
                  <c:v>45436</c:v>
                </c:pt>
                <c:pt idx="521">
                  <c:v>45439</c:v>
                </c:pt>
                <c:pt idx="522">
                  <c:v>45440</c:v>
                </c:pt>
                <c:pt idx="523">
                  <c:v>45441</c:v>
                </c:pt>
                <c:pt idx="524">
                  <c:v>45442</c:v>
                </c:pt>
                <c:pt idx="525">
                  <c:v>45443</c:v>
                </c:pt>
                <c:pt idx="526">
                  <c:v>45446</c:v>
                </c:pt>
                <c:pt idx="527">
                  <c:v>45447</c:v>
                </c:pt>
                <c:pt idx="528">
                  <c:v>45448</c:v>
                </c:pt>
                <c:pt idx="529">
                  <c:v>45449</c:v>
                </c:pt>
                <c:pt idx="530">
                  <c:v>45450</c:v>
                </c:pt>
                <c:pt idx="531">
                  <c:v>45453</c:v>
                </c:pt>
                <c:pt idx="532">
                  <c:v>45454</c:v>
                </c:pt>
                <c:pt idx="533">
                  <c:v>45455</c:v>
                </c:pt>
                <c:pt idx="534">
                  <c:v>45456</c:v>
                </c:pt>
                <c:pt idx="535">
                  <c:v>45457</c:v>
                </c:pt>
                <c:pt idx="536">
                  <c:v>45461</c:v>
                </c:pt>
                <c:pt idx="537">
                  <c:v>45462</c:v>
                </c:pt>
                <c:pt idx="538">
                  <c:v>45463</c:v>
                </c:pt>
                <c:pt idx="539">
                  <c:v>45464</c:v>
                </c:pt>
                <c:pt idx="540">
                  <c:v>45467</c:v>
                </c:pt>
                <c:pt idx="541">
                  <c:v>45468</c:v>
                </c:pt>
                <c:pt idx="542">
                  <c:v>45469</c:v>
                </c:pt>
                <c:pt idx="543">
                  <c:v>45470</c:v>
                </c:pt>
                <c:pt idx="544">
                  <c:v>45471</c:v>
                </c:pt>
                <c:pt idx="545">
                  <c:v>45474</c:v>
                </c:pt>
                <c:pt idx="546">
                  <c:v>45475</c:v>
                </c:pt>
                <c:pt idx="547">
                  <c:v>45476</c:v>
                </c:pt>
                <c:pt idx="548">
                  <c:v>45477</c:v>
                </c:pt>
                <c:pt idx="549">
                  <c:v>45478</c:v>
                </c:pt>
                <c:pt idx="550">
                  <c:v>45481</c:v>
                </c:pt>
                <c:pt idx="551">
                  <c:v>45482</c:v>
                </c:pt>
                <c:pt idx="552">
                  <c:v>45483</c:v>
                </c:pt>
                <c:pt idx="553">
                  <c:v>45484</c:v>
                </c:pt>
                <c:pt idx="554">
                  <c:v>45485</c:v>
                </c:pt>
                <c:pt idx="555">
                  <c:v>45488</c:v>
                </c:pt>
                <c:pt idx="556">
                  <c:v>45489</c:v>
                </c:pt>
                <c:pt idx="557">
                  <c:v>45491</c:v>
                </c:pt>
                <c:pt idx="558">
                  <c:v>45492</c:v>
                </c:pt>
                <c:pt idx="559">
                  <c:v>45495</c:v>
                </c:pt>
                <c:pt idx="560">
                  <c:v>45496</c:v>
                </c:pt>
                <c:pt idx="561">
                  <c:v>45497</c:v>
                </c:pt>
                <c:pt idx="562">
                  <c:v>45498</c:v>
                </c:pt>
                <c:pt idx="563">
                  <c:v>45499</c:v>
                </c:pt>
                <c:pt idx="564">
                  <c:v>45502</c:v>
                </c:pt>
                <c:pt idx="565">
                  <c:v>45503</c:v>
                </c:pt>
                <c:pt idx="566">
                  <c:v>45504</c:v>
                </c:pt>
                <c:pt idx="567">
                  <c:v>45505</c:v>
                </c:pt>
                <c:pt idx="568">
                  <c:v>45506</c:v>
                </c:pt>
                <c:pt idx="569">
                  <c:v>45509</c:v>
                </c:pt>
                <c:pt idx="570">
                  <c:v>45510</c:v>
                </c:pt>
                <c:pt idx="571">
                  <c:v>45511</c:v>
                </c:pt>
                <c:pt idx="572">
                  <c:v>45512</c:v>
                </c:pt>
                <c:pt idx="573">
                  <c:v>45513</c:v>
                </c:pt>
                <c:pt idx="574">
                  <c:v>45516</c:v>
                </c:pt>
                <c:pt idx="575">
                  <c:v>45517</c:v>
                </c:pt>
                <c:pt idx="576">
                  <c:v>45518</c:v>
                </c:pt>
                <c:pt idx="577">
                  <c:v>45520</c:v>
                </c:pt>
                <c:pt idx="578">
                  <c:v>45523</c:v>
                </c:pt>
                <c:pt idx="579">
                  <c:v>45524</c:v>
                </c:pt>
                <c:pt idx="580">
                  <c:v>45525</c:v>
                </c:pt>
                <c:pt idx="581">
                  <c:v>45526</c:v>
                </c:pt>
                <c:pt idx="582">
                  <c:v>45527</c:v>
                </c:pt>
                <c:pt idx="583">
                  <c:v>45530</c:v>
                </c:pt>
                <c:pt idx="584">
                  <c:v>45531</c:v>
                </c:pt>
                <c:pt idx="585">
                  <c:v>45532</c:v>
                </c:pt>
                <c:pt idx="586">
                  <c:v>45533</c:v>
                </c:pt>
                <c:pt idx="587">
                  <c:v>45534</c:v>
                </c:pt>
                <c:pt idx="588">
                  <c:v>45537</c:v>
                </c:pt>
                <c:pt idx="589">
                  <c:v>45538</c:v>
                </c:pt>
                <c:pt idx="590">
                  <c:v>45539</c:v>
                </c:pt>
                <c:pt idx="591">
                  <c:v>45540</c:v>
                </c:pt>
                <c:pt idx="592">
                  <c:v>45541</c:v>
                </c:pt>
                <c:pt idx="593">
                  <c:v>45544</c:v>
                </c:pt>
                <c:pt idx="594">
                  <c:v>45545</c:v>
                </c:pt>
                <c:pt idx="595">
                  <c:v>45546</c:v>
                </c:pt>
                <c:pt idx="596">
                  <c:v>45547</c:v>
                </c:pt>
                <c:pt idx="597">
                  <c:v>45548</c:v>
                </c:pt>
                <c:pt idx="598">
                  <c:v>45551</c:v>
                </c:pt>
                <c:pt idx="599">
                  <c:v>45552</c:v>
                </c:pt>
                <c:pt idx="600">
                  <c:v>45553</c:v>
                </c:pt>
                <c:pt idx="601">
                  <c:v>45554</c:v>
                </c:pt>
                <c:pt idx="602">
                  <c:v>45555</c:v>
                </c:pt>
                <c:pt idx="603">
                  <c:v>45558</c:v>
                </c:pt>
                <c:pt idx="604">
                  <c:v>45559</c:v>
                </c:pt>
                <c:pt idx="605">
                  <c:v>45560</c:v>
                </c:pt>
                <c:pt idx="606">
                  <c:v>45561</c:v>
                </c:pt>
                <c:pt idx="607">
                  <c:v>45562</c:v>
                </c:pt>
                <c:pt idx="608">
                  <c:v>45565</c:v>
                </c:pt>
                <c:pt idx="609">
                  <c:v>45566</c:v>
                </c:pt>
                <c:pt idx="610">
                  <c:v>45568</c:v>
                </c:pt>
                <c:pt idx="611">
                  <c:v>45569</c:v>
                </c:pt>
                <c:pt idx="612">
                  <c:v>45572</c:v>
                </c:pt>
                <c:pt idx="613">
                  <c:v>45573</c:v>
                </c:pt>
                <c:pt idx="614">
                  <c:v>45574</c:v>
                </c:pt>
                <c:pt idx="615">
                  <c:v>45575</c:v>
                </c:pt>
                <c:pt idx="616">
                  <c:v>45576</c:v>
                </c:pt>
                <c:pt idx="617">
                  <c:v>45579</c:v>
                </c:pt>
                <c:pt idx="618">
                  <c:v>45580</c:v>
                </c:pt>
                <c:pt idx="619">
                  <c:v>45581</c:v>
                </c:pt>
                <c:pt idx="620">
                  <c:v>45582</c:v>
                </c:pt>
                <c:pt idx="621">
                  <c:v>45583</c:v>
                </c:pt>
                <c:pt idx="622">
                  <c:v>45586</c:v>
                </c:pt>
                <c:pt idx="623">
                  <c:v>45587</c:v>
                </c:pt>
                <c:pt idx="624">
                  <c:v>45588</c:v>
                </c:pt>
                <c:pt idx="625">
                  <c:v>45589</c:v>
                </c:pt>
                <c:pt idx="626">
                  <c:v>45590</c:v>
                </c:pt>
                <c:pt idx="627">
                  <c:v>45593</c:v>
                </c:pt>
                <c:pt idx="628">
                  <c:v>45594</c:v>
                </c:pt>
                <c:pt idx="629">
                  <c:v>45595</c:v>
                </c:pt>
                <c:pt idx="630">
                  <c:v>45596</c:v>
                </c:pt>
                <c:pt idx="631">
                  <c:v>45597</c:v>
                </c:pt>
                <c:pt idx="632">
                  <c:v>45600</c:v>
                </c:pt>
                <c:pt idx="633">
                  <c:v>45601</c:v>
                </c:pt>
                <c:pt idx="634">
                  <c:v>45602</c:v>
                </c:pt>
                <c:pt idx="635">
                  <c:v>45603</c:v>
                </c:pt>
                <c:pt idx="636">
                  <c:v>45604</c:v>
                </c:pt>
                <c:pt idx="637">
                  <c:v>45607</c:v>
                </c:pt>
                <c:pt idx="638">
                  <c:v>45608</c:v>
                </c:pt>
                <c:pt idx="639">
                  <c:v>45609</c:v>
                </c:pt>
                <c:pt idx="640">
                  <c:v>45610</c:v>
                </c:pt>
                <c:pt idx="641">
                  <c:v>45614</c:v>
                </c:pt>
                <c:pt idx="642">
                  <c:v>45615</c:v>
                </c:pt>
                <c:pt idx="643">
                  <c:v>45617</c:v>
                </c:pt>
                <c:pt idx="644">
                  <c:v>45618</c:v>
                </c:pt>
                <c:pt idx="645">
                  <c:v>45621</c:v>
                </c:pt>
                <c:pt idx="646">
                  <c:v>45622</c:v>
                </c:pt>
                <c:pt idx="647">
                  <c:v>45623</c:v>
                </c:pt>
                <c:pt idx="648">
                  <c:v>45624</c:v>
                </c:pt>
                <c:pt idx="649">
                  <c:v>45625</c:v>
                </c:pt>
                <c:pt idx="650">
                  <c:v>45628</c:v>
                </c:pt>
                <c:pt idx="651">
                  <c:v>45629</c:v>
                </c:pt>
                <c:pt idx="652">
                  <c:v>45630</c:v>
                </c:pt>
                <c:pt idx="653">
                  <c:v>45631</c:v>
                </c:pt>
                <c:pt idx="654">
                  <c:v>45632</c:v>
                </c:pt>
                <c:pt idx="655">
                  <c:v>45635</c:v>
                </c:pt>
                <c:pt idx="656">
                  <c:v>45636</c:v>
                </c:pt>
                <c:pt idx="657">
                  <c:v>45637</c:v>
                </c:pt>
                <c:pt idx="658">
                  <c:v>45638</c:v>
                </c:pt>
                <c:pt idx="659">
                  <c:v>45639</c:v>
                </c:pt>
                <c:pt idx="660">
                  <c:v>45642</c:v>
                </c:pt>
                <c:pt idx="661">
                  <c:v>45643</c:v>
                </c:pt>
                <c:pt idx="662">
                  <c:v>45644</c:v>
                </c:pt>
                <c:pt idx="663">
                  <c:v>45645</c:v>
                </c:pt>
                <c:pt idx="664">
                  <c:v>45646</c:v>
                </c:pt>
                <c:pt idx="665">
                  <c:v>45649</c:v>
                </c:pt>
                <c:pt idx="666">
                  <c:v>45650</c:v>
                </c:pt>
                <c:pt idx="667">
                  <c:v>45652</c:v>
                </c:pt>
                <c:pt idx="668">
                  <c:v>45653</c:v>
                </c:pt>
                <c:pt idx="669">
                  <c:v>45656</c:v>
                </c:pt>
                <c:pt idx="670">
                  <c:v>45657</c:v>
                </c:pt>
                <c:pt idx="671">
                  <c:v>45658</c:v>
                </c:pt>
                <c:pt idx="672">
                  <c:v>45659</c:v>
                </c:pt>
                <c:pt idx="673">
                  <c:v>45660</c:v>
                </c:pt>
                <c:pt idx="674">
                  <c:v>45663</c:v>
                </c:pt>
                <c:pt idx="675">
                  <c:v>45664</c:v>
                </c:pt>
                <c:pt idx="676">
                  <c:v>45665</c:v>
                </c:pt>
                <c:pt idx="677">
                  <c:v>45666</c:v>
                </c:pt>
                <c:pt idx="678">
                  <c:v>45667</c:v>
                </c:pt>
                <c:pt idx="679">
                  <c:v>45670</c:v>
                </c:pt>
                <c:pt idx="680">
                  <c:v>45671</c:v>
                </c:pt>
                <c:pt idx="681">
                  <c:v>45672</c:v>
                </c:pt>
                <c:pt idx="682">
                  <c:v>45673</c:v>
                </c:pt>
                <c:pt idx="683">
                  <c:v>45674</c:v>
                </c:pt>
                <c:pt idx="684">
                  <c:v>45677</c:v>
                </c:pt>
                <c:pt idx="685">
                  <c:v>45678</c:v>
                </c:pt>
                <c:pt idx="686">
                  <c:v>45679</c:v>
                </c:pt>
                <c:pt idx="687">
                  <c:v>45680</c:v>
                </c:pt>
                <c:pt idx="688">
                  <c:v>45681</c:v>
                </c:pt>
                <c:pt idx="689">
                  <c:v>45684</c:v>
                </c:pt>
                <c:pt idx="690">
                  <c:v>45685</c:v>
                </c:pt>
                <c:pt idx="691">
                  <c:v>45686</c:v>
                </c:pt>
                <c:pt idx="692">
                  <c:v>45687</c:v>
                </c:pt>
                <c:pt idx="693">
                  <c:v>45688</c:v>
                </c:pt>
                <c:pt idx="694">
                  <c:v>45689</c:v>
                </c:pt>
                <c:pt idx="695">
                  <c:v>45691</c:v>
                </c:pt>
                <c:pt idx="696">
                  <c:v>45692</c:v>
                </c:pt>
                <c:pt idx="697">
                  <c:v>45693</c:v>
                </c:pt>
                <c:pt idx="698">
                  <c:v>45694</c:v>
                </c:pt>
                <c:pt idx="699">
                  <c:v>45695</c:v>
                </c:pt>
                <c:pt idx="700">
                  <c:v>45698</c:v>
                </c:pt>
                <c:pt idx="701">
                  <c:v>45699</c:v>
                </c:pt>
                <c:pt idx="702">
                  <c:v>45700</c:v>
                </c:pt>
                <c:pt idx="703">
                  <c:v>45701</c:v>
                </c:pt>
                <c:pt idx="704">
                  <c:v>45702</c:v>
                </c:pt>
                <c:pt idx="705">
                  <c:v>45705</c:v>
                </c:pt>
                <c:pt idx="706">
                  <c:v>45706</c:v>
                </c:pt>
                <c:pt idx="707">
                  <c:v>45707</c:v>
                </c:pt>
                <c:pt idx="708">
                  <c:v>45708</c:v>
                </c:pt>
                <c:pt idx="709">
                  <c:v>45709</c:v>
                </c:pt>
                <c:pt idx="710">
                  <c:v>45712</c:v>
                </c:pt>
                <c:pt idx="711">
                  <c:v>45713</c:v>
                </c:pt>
                <c:pt idx="712">
                  <c:v>45715</c:v>
                </c:pt>
                <c:pt idx="713">
                  <c:v>45716</c:v>
                </c:pt>
                <c:pt idx="714">
                  <c:v>45719</c:v>
                </c:pt>
                <c:pt idx="715">
                  <c:v>45720</c:v>
                </c:pt>
                <c:pt idx="716">
                  <c:v>45721</c:v>
                </c:pt>
                <c:pt idx="717">
                  <c:v>45722</c:v>
                </c:pt>
                <c:pt idx="718">
                  <c:v>45723</c:v>
                </c:pt>
                <c:pt idx="719">
                  <c:v>45726</c:v>
                </c:pt>
                <c:pt idx="720">
                  <c:v>45727</c:v>
                </c:pt>
                <c:pt idx="721">
                  <c:v>45728</c:v>
                </c:pt>
                <c:pt idx="722">
                  <c:v>45729</c:v>
                </c:pt>
                <c:pt idx="723">
                  <c:v>45733</c:v>
                </c:pt>
                <c:pt idx="724">
                  <c:v>45734</c:v>
                </c:pt>
                <c:pt idx="725">
                  <c:v>45735</c:v>
                </c:pt>
                <c:pt idx="726">
                  <c:v>45736</c:v>
                </c:pt>
                <c:pt idx="727">
                  <c:v>45737</c:v>
                </c:pt>
                <c:pt idx="728">
                  <c:v>45740</c:v>
                </c:pt>
                <c:pt idx="729">
                  <c:v>45741</c:v>
                </c:pt>
                <c:pt idx="730">
                  <c:v>45742</c:v>
                </c:pt>
                <c:pt idx="731">
                  <c:v>45743</c:v>
                </c:pt>
                <c:pt idx="732">
                  <c:v>45744</c:v>
                </c:pt>
                <c:pt idx="733">
                  <c:v>45748</c:v>
                </c:pt>
                <c:pt idx="734">
                  <c:v>45749</c:v>
                </c:pt>
                <c:pt idx="735">
                  <c:v>45750</c:v>
                </c:pt>
                <c:pt idx="736">
                  <c:v>45751</c:v>
                </c:pt>
                <c:pt idx="737">
                  <c:v>45754</c:v>
                </c:pt>
                <c:pt idx="738">
                  <c:v>45755</c:v>
                </c:pt>
                <c:pt idx="739">
                  <c:v>45756</c:v>
                </c:pt>
                <c:pt idx="740">
                  <c:v>45758</c:v>
                </c:pt>
                <c:pt idx="741">
                  <c:v>45762</c:v>
                </c:pt>
                <c:pt idx="742">
                  <c:v>45763</c:v>
                </c:pt>
              </c:numCache>
            </c:numRef>
          </c:cat>
          <c:val>
            <c:numRef>
              <c:f>'[Rebased_Data.xlsx]Zydus (2)'!$E$3:$E$745</c:f>
              <c:numCache>
                <c:formatCode>_ * #,##0_ ;_ * \-#,##0_ ;_ * "-"??_ ;_ @_ </c:formatCode>
                <c:ptCount val="743"/>
                <c:pt idx="0">
                  <c:v>100</c:v>
                </c:pt>
                <c:pt idx="1">
                  <c:v>99.181565963572865</c:v>
                </c:pt>
                <c:pt idx="2">
                  <c:v>100.28290547321687</c:v>
                </c:pt>
                <c:pt idx="3">
                  <c:v>101.48638729953608</c:v>
                </c:pt>
                <c:pt idx="4">
                  <c:v>99.891906466300924</c:v>
                </c:pt>
                <c:pt idx="5">
                  <c:v>98.160142796820978</c:v>
                </c:pt>
                <c:pt idx="6">
                  <c:v>99.004243986942939</c:v>
                </c:pt>
                <c:pt idx="7">
                  <c:v>98.284227695992399</c:v>
                </c:pt>
                <c:pt idx="8">
                  <c:v>98.742552375770359</c:v>
                </c:pt>
                <c:pt idx="9">
                  <c:v>98.542761518540061</c:v>
                </c:pt>
                <c:pt idx="10">
                  <c:v>97.763678386515735</c:v>
                </c:pt>
                <c:pt idx="11">
                  <c:v>94.913652699119822</c:v>
                </c:pt>
                <c:pt idx="12">
                  <c:v>94.378002682500949</c:v>
                </c:pt>
                <c:pt idx="13">
                  <c:v>92.774979626190685</c:v>
                </c:pt>
                <c:pt idx="14">
                  <c:v>92.223621635386337</c:v>
                </c:pt>
                <c:pt idx="15">
                  <c:v>90.715008362067181</c:v>
                </c:pt>
                <c:pt idx="16">
                  <c:v>90.197778779093639</c:v>
                </c:pt>
                <c:pt idx="17">
                  <c:v>89.047250638946124</c:v>
                </c:pt>
                <c:pt idx="18">
                  <c:v>90.353441564514213</c:v>
                </c:pt>
                <c:pt idx="19">
                  <c:v>90.499671468529584</c:v>
                </c:pt>
                <c:pt idx="20">
                  <c:v>91.69813322062457</c:v>
                </c:pt>
                <c:pt idx="21">
                  <c:v>92.128726038760647</c:v>
                </c:pt>
                <c:pt idx="22">
                  <c:v>90.118631641122988</c:v>
                </c:pt>
                <c:pt idx="23">
                  <c:v>92.862183173601849</c:v>
                </c:pt>
                <c:pt idx="24">
                  <c:v>91.902660760792244</c:v>
                </c:pt>
                <c:pt idx="25">
                  <c:v>90.661123533095846</c:v>
                </c:pt>
                <c:pt idx="26">
                  <c:v>89.288173717239445</c:v>
                </c:pt>
                <c:pt idx="27">
                  <c:v>89.768724370800484</c:v>
                </c:pt>
                <c:pt idx="28">
                  <c:v>90.976173675135612</c:v>
                </c:pt>
                <c:pt idx="29">
                  <c:v>91.206084977711271</c:v>
                </c:pt>
                <c:pt idx="30">
                  <c:v>90.95483835968264</c:v>
                </c:pt>
                <c:pt idx="31">
                  <c:v>89.899489207447672</c:v>
                </c:pt>
                <c:pt idx="32">
                  <c:v>90.009809386972009</c:v>
                </c:pt>
                <c:pt idx="33">
                  <c:v>89.24841796814114</c:v>
                </c:pt>
                <c:pt idx="34">
                  <c:v>89.275218686983393</c:v>
                </c:pt>
                <c:pt idx="35">
                  <c:v>88.434639645712309</c:v>
                </c:pt>
                <c:pt idx="36">
                  <c:v>88.536336633222433</c:v>
                </c:pt>
                <c:pt idx="37">
                  <c:v>89.43294618035101</c:v>
                </c:pt>
                <c:pt idx="38">
                  <c:v>89.189634518354239</c:v>
                </c:pt>
                <c:pt idx="39">
                  <c:v>87.474186090103032</c:v>
                </c:pt>
                <c:pt idx="40">
                  <c:v>87.594101088910776</c:v>
                </c:pt>
                <c:pt idx="41">
                  <c:v>87.963521873556473</c:v>
                </c:pt>
                <c:pt idx="42">
                  <c:v>86.425233484057003</c:v>
                </c:pt>
                <c:pt idx="43">
                  <c:v>85.042607879978121</c:v>
                </c:pt>
                <c:pt idx="44">
                  <c:v>85.191428790044711</c:v>
                </c:pt>
                <c:pt idx="45">
                  <c:v>86.899670982715946</c:v>
                </c:pt>
                <c:pt idx="46">
                  <c:v>85.994559696981838</c:v>
                </c:pt>
                <c:pt idx="47">
                  <c:v>87.193102418015897</c:v>
                </c:pt>
                <c:pt idx="48">
                  <c:v>87.715230621805006</c:v>
                </c:pt>
                <c:pt idx="49">
                  <c:v>87.949109402396601</c:v>
                </c:pt>
                <c:pt idx="50">
                  <c:v>87.988824667025355</c:v>
                </c:pt>
                <c:pt idx="51">
                  <c:v>87.694826449151691</c:v>
                </c:pt>
                <c:pt idx="52">
                  <c:v>87.470461518904415</c:v>
                </c:pt>
                <c:pt idx="53">
                  <c:v>88.011334032095263</c:v>
                </c:pt>
                <c:pt idx="54">
                  <c:v>87.996557200709447</c:v>
                </c:pt>
                <c:pt idx="55">
                  <c:v>88.197441138617606</c:v>
                </c:pt>
                <c:pt idx="56">
                  <c:v>88.807137250043809</c:v>
                </c:pt>
                <c:pt idx="57">
                  <c:v>89.368292482479333</c:v>
                </c:pt>
                <c:pt idx="58">
                  <c:v>89.715284870994211</c:v>
                </c:pt>
                <c:pt idx="59">
                  <c:v>90.30668200218372</c:v>
                </c:pt>
                <c:pt idx="60">
                  <c:v>89.728118447841624</c:v>
                </c:pt>
                <c:pt idx="61">
                  <c:v>90.597320009084712</c:v>
                </c:pt>
                <c:pt idx="62">
                  <c:v>91.278066364571544</c:v>
                </c:pt>
                <c:pt idx="63">
                  <c:v>91.462149247616367</c:v>
                </c:pt>
                <c:pt idx="64">
                  <c:v>91.61675943682863</c:v>
                </c:pt>
                <c:pt idx="65">
                  <c:v>91.700926649023529</c:v>
                </c:pt>
                <c:pt idx="66">
                  <c:v>92.034721100465049</c:v>
                </c:pt>
                <c:pt idx="67">
                  <c:v>91.923712684958346</c:v>
                </c:pt>
                <c:pt idx="68">
                  <c:v>91.674287868059494</c:v>
                </c:pt>
                <c:pt idx="69">
                  <c:v>91.019937386719391</c:v>
                </c:pt>
                <c:pt idx="70">
                  <c:v>89.934791664895471</c:v>
                </c:pt>
                <c:pt idx="71">
                  <c:v>91.487492525554785</c:v>
                </c:pt>
                <c:pt idx="72">
                  <c:v>91.763677576826353</c:v>
                </c:pt>
                <c:pt idx="73">
                  <c:v>92.715872300647391</c:v>
                </c:pt>
                <c:pt idx="74">
                  <c:v>92.895461407572128</c:v>
                </c:pt>
                <c:pt idx="75">
                  <c:v>92.961451092938972</c:v>
                </c:pt>
                <c:pt idx="76">
                  <c:v>92.357868136414851</c:v>
                </c:pt>
                <c:pt idx="77">
                  <c:v>94.135865070121113</c:v>
                </c:pt>
                <c:pt idx="78">
                  <c:v>93.862190055961676</c:v>
                </c:pt>
                <c:pt idx="79">
                  <c:v>94.1427879144142</c:v>
                </c:pt>
                <c:pt idx="80">
                  <c:v>94.017852841382251</c:v>
                </c:pt>
                <c:pt idx="81">
                  <c:v>94.266022639725065</c:v>
                </c:pt>
                <c:pt idx="82">
                  <c:v>93.306459742445895</c:v>
                </c:pt>
                <c:pt idx="83">
                  <c:v>94.084125918035951</c:v>
                </c:pt>
                <c:pt idx="84">
                  <c:v>94.262419521935087</c:v>
                </c:pt>
                <c:pt idx="85">
                  <c:v>94.035180194349749</c:v>
                </c:pt>
                <c:pt idx="86">
                  <c:v>93.038290616145275</c:v>
                </c:pt>
                <c:pt idx="87">
                  <c:v>91.564129626413347</c:v>
                </c:pt>
                <c:pt idx="88">
                  <c:v>92.252001248541021</c:v>
                </c:pt>
                <c:pt idx="89">
                  <c:v>92.394992394992386</c:v>
                </c:pt>
                <c:pt idx="90">
                  <c:v>92.150263776561346</c:v>
                </c:pt>
                <c:pt idx="91">
                  <c:v>92.085326687402798</c:v>
                </c:pt>
                <c:pt idx="92">
                  <c:v>92.016907933862939</c:v>
                </c:pt>
                <c:pt idx="93">
                  <c:v>93.170067564531223</c:v>
                </c:pt>
                <c:pt idx="94">
                  <c:v>92.358920732623133</c:v>
                </c:pt>
                <c:pt idx="95">
                  <c:v>92.054072676910039</c:v>
                </c:pt>
                <c:pt idx="96">
                  <c:v>92.277546948827222</c:v>
                </c:pt>
                <c:pt idx="97">
                  <c:v>92.73477854792732</c:v>
                </c:pt>
                <c:pt idx="98">
                  <c:v>93.37406880659475</c:v>
                </c:pt>
                <c:pt idx="99">
                  <c:v>93.483579296728081</c:v>
                </c:pt>
                <c:pt idx="100">
                  <c:v>93.758509329443584</c:v>
                </c:pt>
                <c:pt idx="101">
                  <c:v>94.09295153239789</c:v>
                </c:pt>
                <c:pt idx="102">
                  <c:v>94.302094302094304</c:v>
                </c:pt>
                <c:pt idx="103">
                  <c:v>93.915912947054807</c:v>
                </c:pt>
                <c:pt idx="104">
                  <c:v>93.091244302316966</c:v>
                </c:pt>
                <c:pt idx="105">
                  <c:v>91.755135353751257</c:v>
                </c:pt>
                <c:pt idx="106">
                  <c:v>91.783110122210459</c:v>
                </c:pt>
                <c:pt idx="107">
                  <c:v>94.360189515898853</c:v>
                </c:pt>
                <c:pt idx="108">
                  <c:v>93.490218749734325</c:v>
                </c:pt>
                <c:pt idx="109">
                  <c:v>93.285934116383942</c:v>
                </c:pt>
                <c:pt idx="110">
                  <c:v>92.854248217570017</c:v>
                </c:pt>
                <c:pt idx="111">
                  <c:v>91.542875279899491</c:v>
                </c:pt>
                <c:pt idx="112">
                  <c:v>92.175242694273834</c:v>
                </c:pt>
                <c:pt idx="113">
                  <c:v>92.598264916604009</c:v>
                </c:pt>
                <c:pt idx="114">
                  <c:v>93.864497670726038</c:v>
                </c:pt>
                <c:pt idx="115">
                  <c:v>94.492776153675806</c:v>
                </c:pt>
                <c:pt idx="116">
                  <c:v>95.254005634628456</c:v>
                </c:pt>
                <c:pt idx="117">
                  <c:v>95.999243750108803</c:v>
                </c:pt>
                <c:pt idx="118">
                  <c:v>96.161586473005144</c:v>
                </c:pt>
                <c:pt idx="119">
                  <c:v>95.718322015899872</c:v>
                </c:pt>
                <c:pt idx="120">
                  <c:v>94.94304442401328</c:v>
                </c:pt>
                <c:pt idx="121">
                  <c:v>93.593413662617792</c:v>
                </c:pt>
                <c:pt idx="122">
                  <c:v>93.747133193499963</c:v>
                </c:pt>
                <c:pt idx="123">
                  <c:v>93.910245121317786</c:v>
                </c:pt>
                <c:pt idx="124">
                  <c:v>94.429579896707921</c:v>
                </c:pt>
                <c:pt idx="125">
                  <c:v>94.414114829339738</c:v>
                </c:pt>
                <c:pt idx="126">
                  <c:v>94.674268030669424</c:v>
                </c:pt>
                <c:pt idx="127">
                  <c:v>94.750905131527958</c:v>
                </c:pt>
                <c:pt idx="128">
                  <c:v>95.092432116653555</c:v>
                </c:pt>
                <c:pt idx="129">
                  <c:v>94.673498825747942</c:v>
                </c:pt>
                <c:pt idx="130">
                  <c:v>95.159595851637363</c:v>
                </c:pt>
                <c:pt idx="131">
                  <c:v>95.553590709300039</c:v>
                </c:pt>
                <c:pt idx="132">
                  <c:v>96.211139463734625</c:v>
                </c:pt>
                <c:pt idx="133">
                  <c:v>95.699618190967655</c:v>
                </c:pt>
                <c:pt idx="134">
                  <c:v>96.856178517078163</c:v>
                </c:pt>
                <c:pt idx="135">
                  <c:v>98.41410187430948</c:v>
                </c:pt>
                <c:pt idx="136">
                  <c:v>98.836678767474609</c:v>
                </c:pt>
                <c:pt idx="137">
                  <c:v>98.895826577487469</c:v>
                </c:pt>
                <c:pt idx="138">
                  <c:v>98.225363277266382</c:v>
                </c:pt>
                <c:pt idx="139">
                  <c:v>97.246691710359528</c:v>
                </c:pt>
                <c:pt idx="140">
                  <c:v>96.289153036557877</c:v>
                </c:pt>
                <c:pt idx="141">
                  <c:v>95.549339839997273</c:v>
                </c:pt>
                <c:pt idx="142">
                  <c:v>95.764919640352147</c:v>
                </c:pt>
                <c:pt idx="143">
                  <c:v>96.304172774761014</c:v>
                </c:pt>
                <c:pt idx="144">
                  <c:v>96.283242304003537</c:v>
                </c:pt>
                <c:pt idx="145">
                  <c:v>95.757551466894014</c:v>
                </c:pt>
                <c:pt idx="146">
                  <c:v>95.087007197733826</c:v>
                </c:pt>
                <c:pt idx="147">
                  <c:v>94.755156000830738</c:v>
                </c:pt>
                <c:pt idx="148">
                  <c:v>94.424721760361891</c:v>
                </c:pt>
                <c:pt idx="149">
                  <c:v>94.634269374753799</c:v>
                </c:pt>
                <c:pt idx="150">
                  <c:v>95.027656965373225</c:v>
                </c:pt>
                <c:pt idx="151">
                  <c:v>95.509138761733908</c:v>
                </c:pt>
                <c:pt idx="152">
                  <c:v>95.821516928783353</c:v>
                </c:pt>
                <c:pt idx="153">
                  <c:v>96.046043796908833</c:v>
                </c:pt>
                <c:pt idx="154">
                  <c:v>96.564123553742917</c:v>
                </c:pt>
                <c:pt idx="155">
                  <c:v>96.942531890628771</c:v>
                </c:pt>
                <c:pt idx="156">
                  <c:v>96.965446100394189</c:v>
                </c:pt>
                <c:pt idx="157">
                  <c:v>96.868445311351877</c:v>
                </c:pt>
                <c:pt idx="158">
                  <c:v>96.409108519835158</c:v>
                </c:pt>
                <c:pt idx="159">
                  <c:v>95.934387629889358</c:v>
                </c:pt>
                <c:pt idx="160">
                  <c:v>95.350804001323013</c:v>
                </c:pt>
                <c:pt idx="161">
                  <c:v>94.50565021499277</c:v>
                </c:pt>
                <c:pt idx="162">
                  <c:v>94.649896380000186</c:v>
                </c:pt>
                <c:pt idx="163">
                  <c:v>94.659774590570436</c:v>
                </c:pt>
                <c:pt idx="164">
                  <c:v>94.636819896335467</c:v>
                </c:pt>
                <c:pt idx="165">
                  <c:v>95.136681641871945</c:v>
                </c:pt>
                <c:pt idx="166">
                  <c:v>94.684713023813359</c:v>
                </c:pt>
                <c:pt idx="167">
                  <c:v>93.42819654238339</c:v>
                </c:pt>
                <c:pt idx="168">
                  <c:v>93.496210451227739</c:v>
                </c:pt>
                <c:pt idx="169">
                  <c:v>93.442528044604174</c:v>
                </c:pt>
                <c:pt idx="170">
                  <c:v>95.544441219181692</c:v>
                </c:pt>
                <c:pt idx="171">
                  <c:v>95.31963095976937</c:v>
                </c:pt>
                <c:pt idx="172">
                  <c:v>94.196956134672391</c:v>
                </c:pt>
                <c:pt idx="173">
                  <c:v>93.777658483540833</c:v>
                </c:pt>
                <c:pt idx="174">
                  <c:v>93.799479612628403</c:v>
                </c:pt>
                <c:pt idx="175">
                  <c:v>93.43605052947612</c:v>
                </c:pt>
                <c:pt idx="176">
                  <c:v>93.588838917558633</c:v>
                </c:pt>
                <c:pt idx="177">
                  <c:v>93.250550689997041</c:v>
                </c:pt>
                <c:pt idx="178">
                  <c:v>92.997563239777762</c:v>
                </c:pt>
                <c:pt idx="179">
                  <c:v>93.62001195911229</c:v>
                </c:pt>
                <c:pt idx="180">
                  <c:v>93.331398175688832</c:v>
                </c:pt>
                <c:pt idx="181">
                  <c:v>93.947369379895321</c:v>
                </c:pt>
                <c:pt idx="182">
                  <c:v>93.155978969127744</c:v>
                </c:pt>
                <c:pt idx="183">
                  <c:v>93.983562495673226</c:v>
                </c:pt>
                <c:pt idx="184">
                  <c:v>94.12950900840174</c:v>
                </c:pt>
                <c:pt idx="185">
                  <c:v>93.444025969977531</c:v>
                </c:pt>
                <c:pt idx="186">
                  <c:v>93.427224915114181</c:v>
                </c:pt>
                <c:pt idx="187">
                  <c:v>93.378279191427964</c:v>
                </c:pt>
                <c:pt idx="188">
                  <c:v>93.188123637950625</c:v>
                </c:pt>
                <c:pt idx="189">
                  <c:v>93.100150885618007</c:v>
                </c:pt>
                <c:pt idx="190">
                  <c:v>93.585964520220571</c:v>
                </c:pt>
                <c:pt idx="191">
                  <c:v>93.239660367688046</c:v>
                </c:pt>
                <c:pt idx="192">
                  <c:v>92.501668972257207</c:v>
                </c:pt>
                <c:pt idx="193">
                  <c:v>93.238607771479735</c:v>
                </c:pt>
                <c:pt idx="194">
                  <c:v>92.297060463150416</c:v>
                </c:pt>
                <c:pt idx="195">
                  <c:v>91.269362203618257</c:v>
                </c:pt>
                <c:pt idx="196">
                  <c:v>91.723921827728049</c:v>
                </c:pt>
                <c:pt idx="197">
                  <c:v>91.362678905931489</c:v>
                </c:pt>
                <c:pt idx="198">
                  <c:v>91.056170986966833</c:v>
                </c:pt>
                <c:pt idx="199">
                  <c:v>90.766949936500097</c:v>
                </c:pt>
                <c:pt idx="200">
                  <c:v>90.458174887240617</c:v>
                </c:pt>
                <c:pt idx="201">
                  <c:v>89.619336678160209</c:v>
                </c:pt>
                <c:pt idx="202">
                  <c:v>89.929974013018992</c:v>
                </c:pt>
                <c:pt idx="203">
                  <c:v>89.916978498293375</c:v>
                </c:pt>
                <c:pt idx="204">
                  <c:v>90.997832866344979</c:v>
                </c:pt>
                <c:pt idx="205">
                  <c:v>90.609748741236629</c:v>
                </c:pt>
                <c:pt idx="206">
                  <c:v>90.851157633164561</c:v>
                </c:pt>
                <c:pt idx="207">
                  <c:v>90.25417364517709</c:v>
                </c:pt>
                <c:pt idx="208">
                  <c:v>89.854834837533787</c:v>
                </c:pt>
                <c:pt idx="209">
                  <c:v>90.121060709296003</c:v>
                </c:pt>
                <c:pt idx="210">
                  <c:v>90.901277406467713</c:v>
                </c:pt>
                <c:pt idx="211">
                  <c:v>90.115676274845811</c:v>
                </c:pt>
                <c:pt idx="212">
                  <c:v>89.645813521246026</c:v>
                </c:pt>
                <c:pt idx="213">
                  <c:v>89.412946852393219</c:v>
                </c:pt>
                <c:pt idx="214">
                  <c:v>89.011259945516002</c:v>
                </c:pt>
                <c:pt idx="215">
                  <c:v>88.836933819632762</c:v>
                </c:pt>
                <c:pt idx="216">
                  <c:v>89.052027806353067</c:v>
                </c:pt>
                <c:pt idx="217">
                  <c:v>88.275819071666817</c:v>
                </c:pt>
                <c:pt idx="218">
                  <c:v>87.448114091712696</c:v>
                </c:pt>
                <c:pt idx="219">
                  <c:v>87.779277052633446</c:v>
                </c:pt>
                <c:pt idx="220">
                  <c:v>87.726363850931321</c:v>
                </c:pt>
                <c:pt idx="221">
                  <c:v>87.819559099835914</c:v>
                </c:pt>
                <c:pt idx="222">
                  <c:v>88.169344916749765</c:v>
                </c:pt>
                <c:pt idx="223">
                  <c:v>87.834619322508587</c:v>
                </c:pt>
                <c:pt idx="224">
                  <c:v>87.780329648841757</c:v>
                </c:pt>
                <c:pt idx="225">
                  <c:v>87.569607984832885</c:v>
                </c:pt>
                <c:pt idx="226">
                  <c:v>86.979546841138529</c:v>
                </c:pt>
                <c:pt idx="227">
                  <c:v>86.886756436929446</c:v>
                </c:pt>
                <c:pt idx="228">
                  <c:v>87.165532494252218</c:v>
                </c:pt>
                <c:pt idx="229">
                  <c:v>87.543495501973013</c:v>
                </c:pt>
                <c:pt idx="230">
                  <c:v>87.18520794645363</c:v>
                </c:pt>
                <c:pt idx="231">
                  <c:v>87.102700597510278</c:v>
                </c:pt>
                <c:pt idx="232">
                  <c:v>86.835138738252908</c:v>
                </c:pt>
                <c:pt idx="233">
                  <c:v>87.559567836384431</c:v>
                </c:pt>
                <c:pt idx="234">
                  <c:v>87.665151332971405</c:v>
                </c:pt>
                <c:pt idx="235">
                  <c:v>87.284597319199392</c:v>
                </c:pt>
                <c:pt idx="236">
                  <c:v>87.925587925587905</c:v>
                </c:pt>
                <c:pt idx="237">
                  <c:v>87.696729219220558</c:v>
                </c:pt>
                <c:pt idx="238">
                  <c:v>88.227804490780258</c:v>
                </c:pt>
                <c:pt idx="239">
                  <c:v>88.59418894020969</c:v>
                </c:pt>
                <c:pt idx="240">
                  <c:v>88.793008170170793</c:v>
                </c:pt>
                <c:pt idx="241">
                  <c:v>89.266231134743236</c:v>
                </c:pt>
                <c:pt idx="242">
                  <c:v>89.941147726614844</c:v>
                </c:pt>
                <c:pt idx="243">
                  <c:v>90.40060597154023</c:v>
                </c:pt>
                <c:pt idx="244">
                  <c:v>90.627238032082317</c:v>
                </c:pt>
                <c:pt idx="245">
                  <c:v>92.64093554750994</c:v>
                </c:pt>
                <c:pt idx="246">
                  <c:v>92.260057657981534</c:v>
                </c:pt>
                <c:pt idx="247">
                  <c:v>91.823675560699769</c:v>
                </c:pt>
                <c:pt idx="248">
                  <c:v>92.786760606829802</c:v>
                </c:pt>
                <c:pt idx="249">
                  <c:v>93.016186095770877</c:v>
                </c:pt>
                <c:pt idx="250">
                  <c:v>92.253984987549003</c:v>
                </c:pt>
                <c:pt idx="251">
                  <c:v>92.448715286085516</c:v>
                </c:pt>
                <c:pt idx="252">
                  <c:v>92.009620729343894</c:v>
                </c:pt>
                <c:pt idx="253">
                  <c:v>91.930392622434141</c:v>
                </c:pt>
                <c:pt idx="254">
                  <c:v>91.890758326744475</c:v>
                </c:pt>
                <c:pt idx="255">
                  <c:v>92.427096579345701</c:v>
                </c:pt>
                <c:pt idx="256">
                  <c:v>93.251643770674903</c:v>
                </c:pt>
                <c:pt idx="257">
                  <c:v>93.302532748899523</c:v>
                </c:pt>
                <c:pt idx="258">
                  <c:v>93.296419593997442</c:v>
                </c:pt>
                <c:pt idx="259">
                  <c:v>93.840166504526351</c:v>
                </c:pt>
                <c:pt idx="260">
                  <c:v>93.651913721117864</c:v>
                </c:pt>
                <c:pt idx="261">
                  <c:v>94.114894114894113</c:v>
                </c:pt>
                <c:pt idx="262">
                  <c:v>94.275334067721602</c:v>
                </c:pt>
                <c:pt idx="263">
                  <c:v>94.377395415457684</c:v>
                </c:pt>
                <c:pt idx="264">
                  <c:v>93.763691341546007</c:v>
                </c:pt>
                <c:pt idx="265">
                  <c:v>93.70405771789855</c:v>
                </c:pt>
                <c:pt idx="266">
                  <c:v>94.088862600973329</c:v>
                </c:pt>
                <c:pt idx="267">
                  <c:v>93.662156291914073</c:v>
                </c:pt>
                <c:pt idx="268">
                  <c:v>93.521027431062038</c:v>
                </c:pt>
                <c:pt idx="269">
                  <c:v>92.768542595532196</c:v>
                </c:pt>
                <c:pt idx="270">
                  <c:v>92.237912653137556</c:v>
                </c:pt>
                <c:pt idx="271">
                  <c:v>93.348037292673965</c:v>
                </c:pt>
                <c:pt idx="272">
                  <c:v>93.654869087395028</c:v>
                </c:pt>
                <c:pt idx="273">
                  <c:v>94.34193102013171</c:v>
                </c:pt>
                <c:pt idx="274">
                  <c:v>94.363752149219266</c:v>
                </c:pt>
                <c:pt idx="275">
                  <c:v>95.266474851249939</c:v>
                </c:pt>
                <c:pt idx="276">
                  <c:v>95.374001602375287</c:v>
                </c:pt>
                <c:pt idx="277">
                  <c:v>95.259592491426389</c:v>
                </c:pt>
                <c:pt idx="278">
                  <c:v>95.872770267233918</c:v>
                </c:pt>
                <c:pt idx="279">
                  <c:v>96.673917435163091</c:v>
                </c:pt>
                <c:pt idx="280">
                  <c:v>97.369683528853074</c:v>
                </c:pt>
                <c:pt idx="281">
                  <c:v>97.440328928218193</c:v>
                </c:pt>
                <c:pt idx="282">
                  <c:v>98.010876557589356</c:v>
                </c:pt>
                <c:pt idx="283">
                  <c:v>98.919064663009308</c:v>
                </c:pt>
                <c:pt idx="284">
                  <c:v>97.996180695142627</c:v>
                </c:pt>
                <c:pt idx="285">
                  <c:v>97.895455334901698</c:v>
                </c:pt>
                <c:pt idx="286">
                  <c:v>97.932134264314186</c:v>
                </c:pt>
                <c:pt idx="287">
                  <c:v>98.947322822755339</c:v>
                </c:pt>
                <c:pt idx="288">
                  <c:v>99.24662450614008</c:v>
                </c:pt>
                <c:pt idx="289">
                  <c:v>100.79916342892122</c:v>
                </c:pt>
                <c:pt idx="290">
                  <c:v>101.48278418174613</c:v>
                </c:pt>
                <c:pt idx="291">
                  <c:v>101.68868819387851</c:v>
                </c:pt>
                <c:pt idx="292">
                  <c:v>101.59832685784242</c:v>
                </c:pt>
                <c:pt idx="293">
                  <c:v>101.67298021969302</c:v>
                </c:pt>
                <c:pt idx="294">
                  <c:v>101.02348787469894</c:v>
                </c:pt>
                <c:pt idx="295">
                  <c:v>100.82839321593646</c:v>
                </c:pt>
                <c:pt idx="296">
                  <c:v>102.28838464132582</c:v>
                </c:pt>
                <c:pt idx="297">
                  <c:v>102.85545060631564</c:v>
                </c:pt>
                <c:pt idx="298">
                  <c:v>103.77898232569511</c:v>
                </c:pt>
                <c:pt idx="299">
                  <c:v>104.50847198252042</c:v>
                </c:pt>
                <c:pt idx="300">
                  <c:v>103.75185773109648</c:v>
                </c:pt>
                <c:pt idx="301">
                  <c:v>104.05929679286079</c:v>
                </c:pt>
                <c:pt idx="302">
                  <c:v>104.66235345128079</c:v>
                </c:pt>
                <c:pt idx="303">
                  <c:v>105.76272133365559</c:v>
                </c:pt>
                <c:pt idx="304">
                  <c:v>105.03311022342163</c:v>
                </c:pt>
                <c:pt idx="305">
                  <c:v>104.94457068851533</c:v>
                </c:pt>
                <c:pt idx="306">
                  <c:v>106.13173727360576</c:v>
                </c:pt>
                <c:pt idx="307">
                  <c:v>106.42075590172475</c:v>
                </c:pt>
                <c:pt idx="308">
                  <c:v>105.82943973947434</c:v>
                </c:pt>
                <c:pt idx="309">
                  <c:v>106.19052072339268</c:v>
                </c:pt>
                <c:pt idx="310">
                  <c:v>107.05340670738595</c:v>
                </c:pt>
                <c:pt idx="311">
                  <c:v>106.64568761454574</c:v>
                </c:pt>
                <c:pt idx="312">
                  <c:v>107.19251134476046</c:v>
                </c:pt>
                <c:pt idx="313">
                  <c:v>108.31409308917958</c:v>
                </c:pt>
                <c:pt idx="314">
                  <c:v>108.06398003629837</c:v>
                </c:pt>
                <c:pt idx="315">
                  <c:v>108.45364305571918</c:v>
                </c:pt>
                <c:pt idx="316">
                  <c:v>108.90982205861097</c:v>
                </c:pt>
                <c:pt idx="317">
                  <c:v>109.22649157943273</c:v>
                </c:pt>
                <c:pt idx="318">
                  <c:v>111.83948069761217</c:v>
                </c:pt>
                <c:pt idx="319">
                  <c:v>112.33246008332512</c:v>
                </c:pt>
                <c:pt idx="320">
                  <c:v>112.28954654560191</c:v>
                </c:pt>
                <c:pt idx="321">
                  <c:v>111.91793959960049</c:v>
                </c:pt>
                <c:pt idx="322">
                  <c:v>111.27443895609986</c:v>
                </c:pt>
                <c:pt idx="323">
                  <c:v>112.09101070692766</c:v>
                </c:pt>
                <c:pt idx="324">
                  <c:v>112.75734459125462</c:v>
                </c:pt>
                <c:pt idx="325">
                  <c:v>112.75734459125462</c:v>
                </c:pt>
                <c:pt idx="326">
                  <c:v>114.74816838138638</c:v>
                </c:pt>
                <c:pt idx="327">
                  <c:v>115.3232097868776</c:v>
                </c:pt>
                <c:pt idx="328">
                  <c:v>114.62481220266687</c:v>
                </c:pt>
                <c:pt idx="329">
                  <c:v>113.16388963447785</c:v>
                </c:pt>
                <c:pt idx="330">
                  <c:v>112.62455553112991</c:v>
                </c:pt>
                <c:pt idx="331">
                  <c:v>113.53031456837685</c:v>
                </c:pt>
                <c:pt idx="332">
                  <c:v>113.23040561794886</c:v>
                </c:pt>
                <c:pt idx="333">
                  <c:v>112.55225026851323</c:v>
                </c:pt>
                <c:pt idx="334">
                  <c:v>113.44460894633903</c:v>
                </c:pt>
                <c:pt idx="335">
                  <c:v>113.59241774466686</c:v>
                </c:pt>
                <c:pt idx="336">
                  <c:v>113.75937569709194</c:v>
                </c:pt>
                <c:pt idx="337">
                  <c:v>112.94511156102851</c:v>
                </c:pt>
                <c:pt idx="338">
                  <c:v>111.90830429584753</c:v>
                </c:pt>
                <c:pt idx="339">
                  <c:v>112.78811278811278</c:v>
                </c:pt>
                <c:pt idx="340">
                  <c:v>112.61058838913509</c:v>
                </c:pt>
                <c:pt idx="341">
                  <c:v>112.83491283491283</c:v>
                </c:pt>
                <c:pt idx="342">
                  <c:v>112.93057763646</c:v>
                </c:pt>
                <c:pt idx="343">
                  <c:v>112.24736172833056</c:v>
                </c:pt>
                <c:pt idx="344">
                  <c:v>112.5652052987693</c:v>
                </c:pt>
                <c:pt idx="345">
                  <c:v>114.01681643896175</c:v>
                </c:pt>
                <c:pt idx="346">
                  <c:v>114.80460373193937</c:v>
                </c:pt>
                <c:pt idx="347">
                  <c:v>114.82569614057503</c:v>
                </c:pt>
                <c:pt idx="348">
                  <c:v>114.49295428534181</c:v>
                </c:pt>
                <c:pt idx="349">
                  <c:v>115.12499782395975</c:v>
                </c:pt>
                <c:pt idx="350">
                  <c:v>114.55011835634672</c:v>
                </c:pt>
                <c:pt idx="351">
                  <c:v>115.11507912891996</c:v>
                </c:pt>
                <c:pt idx="352">
                  <c:v>115.69218524235825</c:v>
                </c:pt>
                <c:pt idx="353">
                  <c:v>116.12018705444311</c:v>
                </c:pt>
                <c:pt idx="354">
                  <c:v>115.41587873767804</c:v>
                </c:pt>
                <c:pt idx="355">
                  <c:v>114.77298536122065</c:v>
                </c:pt>
                <c:pt idx="356">
                  <c:v>113.88495852163672</c:v>
                </c:pt>
                <c:pt idx="357">
                  <c:v>112.40075738345634</c:v>
                </c:pt>
                <c:pt idx="358">
                  <c:v>112.55034749844437</c:v>
                </c:pt>
                <c:pt idx="359">
                  <c:v>112.37926013012518</c:v>
                </c:pt>
                <c:pt idx="360">
                  <c:v>113.64711226302921</c:v>
                </c:pt>
                <c:pt idx="361">
                  <c:v>112.86734089502255</c:v>
                </c:pt>
                <c:pt idx="362">
                  <c:v>115.37069806966001</c:v>
                </c:pt>
                <c:pt idx="363">
                  <c:v>115.09269121725868</c:v>
                </c:pt>
                <c:pt idx="364">
                  <c:v>113.40533901087535</c:v>
                </c:pt>
                <c:pt idx="365">
                  <c:v>113.07000614959091</c:v>
                </c:pt>
                <c:pt idx="366">
                  <c:v>113.6231454570555</c:v>
                </c:pt>
                <c:pt idx="367">
                  <c:v>113.2739669071849</c:v>
                </c:pt>
                <c:pt idx="368">
                  <c:v>113.37469226742583</c:v>
                </c:pt>
                <c:pt idx="369">
                  <c:v>113.97175722435237</c:v>
                </c:pt>
                <c:pt idx="370">
                  <c:v>114.20826749546471</c:v>
                </c:pt>
                <c:pt idx="371">
                  <c:v>114.5726682058862</c:v>
                </c:pt>
                <c:pt idx="372">
                  <c:v>114.02920468664412</c:v>
                </c:pt>
                <c:pt idx="373">
                  <c:v>114.31360808523436</c:v>
                </c:pt>
                <c:pt idx="374">
                  <c:v>114.68574132933995</c:v>
                </c:pt>
                <c:pt idx="375">
                  <c:v>114.27603849749177</c:v>
                </c:pt>
                <c:pt idx="376">
                  <c:v>113.36044173414415</c:v>
                </c:pt>
                <c:pt idx="377">
                  <c:v>111.34714906341203</c:v>
                </c:pt>
                <c:pt idx="378">
                  <c:v>110.59632409113375</c:v>
                </c:pt>
                <c:pt idx="379">
                  <c:v>109.23033760404002</c:v>
                </c:pt>
                <c:pt idx="380">
                  <c:v>110.440499367835</c:v>
                </c:pt>
                <c:pt idx="381">
                  <c:v>110.8675700371202</c:v>
                </c:pt>
                <c:pt idx="382">
                  <c:v>110.40839518348169</c:v>
                </c:pt>
                <c:pt idx="383">
                  <c:v>110.72486228195571</c:v>
                </c:pt>
                <c:pt idx="384">
                  <c:v>111.62689674800401</c:v>
                </c:pt>
                <c:pt idx="385">
                  <c:v>112.38318712367155</c:v>
                </c:pt>
                <c:pt idx="386">
                  <c:v>113.7176362089857</c:v>
                </c:pt>
                <c:pt idx="387">
                  <c:v>114.9177578243322</c:v>
                </c:pt>
                <c:pt idx="388">
                  <c:v>115.97189244248068</c:v>
                </c:pt>
                <c:pt idx="389">
                  <c:v>116.59984704967403</c:v>
                </c:pt>
                <c:pt idx="390">
                  <c:v>117.01161458946925</c:v>
                </c:pt>
                <c:pt idx="391">
                  <c:v>117.57742553590302</c:v>
                </c:pt>
                <c:pt idx="392">
                  <c:v>116.94890414613597</c:v>
                </c:pt>
                <c:pt idx="393">
                  <c:v>117.20840959595284</c:v>
                </c:pt>
                <c:pt idx="394">
                  <c:v>118.35403911528479</c:v>
                </c:pt>
                <c:pt idx="395">
                  <c:v>119.39529967211628</c:v>
                </c:pt>
                <c:pt idx="396">
                  <c:v>119.76569208403116</c:v>
                </c:pt>
                <c:pt idx="397">
                  <c:v>120.47012185420489</c:v>
                </c:pt>
                <c:pt idx="398">
                  <c:v>121.12499863364914</c:v>
                </c:pt>
                <c:pt idx="399">
                  <c:v>119.7530609295315</c:v>
                </c:pt>
                <c:pt idx="400">
                  <c:v>120.3874120829138</c:v>
                </c:pt>
                <c:pt idx="401">
                  <c:v>120.05641105987127</c:v>
                </c:pt>
                <c:pt idx="402">
                  <c:v>120.95990296682338</c:v>
                </c:pt>
                <c:pt idx="403">
                  <c:v>122.96963300423506</c:v>
                </c:pt>
                <c:pt idx="404">
                  <c:v>123.38978082922718</c:v>
                </c:pt>
                <c:pt idx="405">
                  <c:v>123.8850678297045</c:v>
                </c:pt>
                <c:pt idx="406">
                  <c:v>123.67823267477245</c:v>
                </c:pt>
                <c:pt idx="407">
                  <c:v>122.88481804052738</c:v>
                </c:pt>
                <c:pt idx="408">
                  <c:v>123.52528234881174</c:v>
                </c:pt>
                <c:pt idx="409">
                  <c:v>122.8125127779107</c:v>
                </c:pt>
                <c:pt idx="410">
                  <c:v>122.34265002431093</c:v>
                </c:pt>
                <c:pt idx="411">
                  <c:v>121.77627229530343</c:v>
                </c:pt>
                <c:pt idx="412">
                  <c:v>123.04983273841405</c:v>
                </c:pt>
                <c:pt idx="413">
                  <c:v>123.07853622732515</c:v>
                </c:pt>
                <c:pt idx="414">
                  <c:v>123.14314944072729</c:v>
                </c:pt>
                <c:pt idx="415">
                  <c:v>123.85786226616675</c:v>
                </c:pt>
                <c:pt idx="416">
                  <c:v>124.20485465468163</c:v>
                </c:pt>
                <c:pt idx="417">
                  <c:v>121.71825805043797</c:v>
                </c:pt>
                <c:pt idx="418">
                  <c:v>122.95352018535408</c:v>
                </c:pt>
                <c:pt idx="419">
                  <c:v>124.48439991692585</c:v>
                </c:pt>
                <c:pt idx="420">
                  <c:v>125.8869033955539</c:v>
                </c:pt>
                <c:pt idx="421">
                  <c:v>126.50627529520261</c:v>
                </c:pt>
                <c:pt idx="422">
                  <c:v>127.67522386899547</c:v>
                </c:pt>
                <c:pt idx="423">
                  <c:v>127.7253031578291</c:v>
                </c:pt>
                <c:pt idx="424">
                  <c:v>128.24844347335696</c:v>
                </c:pt>
                <c:pt idx="425">
                  <c:v>130.55654405135374</c:v>
                </c:pt>
                <c:pt idx="426">
                  <c:v>131.4946096953017</c:v>
                </c:pt>
                <c:pt idx="427">
                  <c:v>132.28029179586272</c:v>
                </c:pt>
                <c:pt idx="428">
                  <c:v>131.89629660217895</c:v>
                </c:pt>
                <c:pt idx="429">
                  <c:v>130.52192982988831</c:v>
                </c:pt>
                <c:pt idx="430">
                  <c:v>131.69865142183482</c:v>
                </c:pt>
                <c:pt idx="431">
                  <c:v>132.2608592504786</c:v>
                </c:pt>
                <c:pt idx="432">
                  <c:v>132.74521544417738</c:v>
                </c:pt>
                <c:pt idx="433">
                  <c:v>132.12964908466637</c:v>
                </c:pt>
                <c:pt idx="434">
                  <c:v>132.93261805372532</c:v>
                </c:pt>
                <c:pt idx="435">
                  <c:v>131.83937543799132</c:v>
                </c:pt>
                <c:pt idx="436">
                  <c:v>130.97070017485242</c:v>
                </c:pt>
                <c:pt idx="437">
                  <c:v>131.80459927864771</c:v>
                </c:pt>
                <c:pt idx="438">
                  <c:v>132.7137185268673</c:v>
                </c:pt>
                <c:pt idx="439">
                  <c:v>132.16248198947162</c:v>
                </c:pt>
                <c:pt idx="440">
                  <c:v>133.57024844914116</c:v>
                </c:pt>
                <c:pt idx="441">
                  <c:v>134.71138419235305</c:v>
                </c:pt>
                <c:pt idx="442">
                  <c:v>133.50846914860753</c:v>
                </c:pt>
                <c:pt idx="443">
                  <c:v>134.05938181024686</c:v>
                </c:pt>
                <c:pt idx="444">
                  <c:v>133.33807001627071</c:v>
                </c:pt>
                <c:pt idx="445">
                  <c:v>136.90228223100195</c:v>
                </c:pt>
                <c:pt idx="446">
                  <c:v>136.46541432008559</c:v>
                </c:pt>
                <c:pt idx="447">
                  <c:v>136.77941186591704</c:v>
                </c:pt>
                <c:pt idx="448">
                  <c:v>138.44567166366474</c:v>
                </c:pt>
                <c:pt idx="449">
                  <c:v>140.40212413914836</c:v>
                </c:pt>
                <c:pt idx="450">
                  <c:v>140.93020355996134</c:v>
                </c:pt>
                <c:pt idx="451">
                  <c:v>140.94372537279111</c:v>
                </c:pt>
                <c:pt idx="452">
                  <c:v>141.41852723167602</c:v>
                </c:pt>
                <c:pt idx="453">
                  <c:v>141.86754048345742</c:v>
                </c:pt>
                <c:pt idx="454">
                  <c:v>142.91260658042663</c:v>
                </c:pt>
                <c:pt idx="455">
                  <c:v>142.02134098327866</c:v>
                </c:pt>
                <c:pt idx="456">
                  <c:v>141.90685090339068</c:v>
                </c:pt>
                <c:pt idx="457">
                  <c:v>144.40441879888243</c:v>
                </c:pt>
                <c:pt idx="458">
                  <c:v>144.69789071865196</c:v>
                </c:pt>
                <c:pt idx="459">
                  <c:v>144.12252543740431</c:v>
                </c:pt>
                <c:pt idx="460">
                  <c:v>144.59137607926533</c:v>
                </c:pt>
                <c:pt idx="461">
                  <c:v>144.74185685258348</c:v>
                </c:pt>
                <c:pt idx="462">
                  <c:v>143.70002951317829</c:v>
                </c:pt>
                <c:pt idx="463">
                  <c:v>144.42000531965931</c:v>
                </c:pt>
                <c:pt idx="464">
                  <c:v>142.98381876236547</c:v>
                </c:pt>
                <c:pt idx="465">
                  <c:v>142.0167662382195</c:v>
                </c:pt>
                <c:pt idx="466">
                  <c:v>140.48353840741385</c:v>
                </c:pt>
                <c:pt idx="467">
                  <c:v>141.53577025549345</c:v>
                </c:pt>
                <c:pt idx="468">
                  <c:v>140.70555523842719</c:v>
                </c:pt>
                <c:pt idx="469">
                  <c:v>140.51373982169827</c:v>
                </c:pt>
                <c:pt idx="470">
                  <c:v>140.96878525944268</c:v>
                </c:pt>
                <c:pt idx="471">
                  <c:v>141.27513124052916</c:v>
                </c:pt>
                <c:pt idx="472">
                  <c:v>141.40366943135106</c:v>
                </c:pt>
                <c:pt idx="473">
                  <c:v>139.76093111041209</c:v>
                </c:pt>
                <c:pt idx="474">
                  <c:v>136.57670612687915</c:v>
                </c:pt>
                <c:pt idx="475">
                  <c:v>138.42534845995053</c:v>
                </c:pt>
                <c:pt idx="476">
                  <c:v>137.2842532012082</c:v>
                </c:pt>
                <c:pt idx="477">
                  <c:v>138.49530562333331</c:v>
                </c:pt>
                <c:pt idx="478">
                  <c:v>136.41986929184156</c:v>
                </c:pt>
                <c:pt idx="479">
                  <c:v>136.71771353432254</c:v>
                </c:pt>
                <c:pt idx="480">
                  <c:v>138.00787260994872</c:v>
                </c:pt>
                <c:pt idx="481">
                  <c:v>139.91890151059698</c:v>
                </c:pt>
                <c:pt idx="482">
                  <c:v>140.253910496125</c:v>
                </c:pt>
                <c:pt idx="483">
                  <c:v>141.90956336285055</c:v>
                </c:pt>
                <c:pt idx="484">
                  <c:v>143.61250209001076</c:v>
                </c:pt>
                <c:pt idx="485">
                  <c:v>143.67618416061322</c:v>
                </c:pt>
                <c:pt idx="486">
                  <c:v>143.53841551073384</c:v>
                </c:pt>
                <c:pt idx="487">
                  <c:v>143.73221466647072</c:v>
                </c:pt>
                <c:pt idx="488">
                  <c:v>143.90552868061516</c:v>
                </c:pt>
                <c:pt idx="489">
                  <c:v>144.24329061007262</c:v>
                </c:pt>
                <c:pt idx="490">
                  <c:v>144.49283688038014</c:v>
                </c:pt>
                <c:pt idx="491">
                  <c:v>144.53020404577498</c:v>
                </c:pt>
                <c:pt idx="492">
                  <c:v>142.75568877645</c:v>
                </c:pt>
                <c:pt idx="493">
                  <c:v>141.22165125625332</c:v>
                </c:pt>
                <c:pt idx="494">
                  <c:v>141.72118912603341</c:v>
                </c:pt>
                <c:pt idx="495">
                  <c:v>139.97732060015795</c:v>
                </c:pt>
                <c:pt idx="496">
                  <c:v>139.35835354520475</c:v>
                </c:pt>
                <c:pt idx="497">
                  <c:v>140.81919514445468</c:v>
                </c:pt>
                <c:pt idx="498">
                  <c:v>140.01857427462963</c:v>
                </c:pt>
                <c:pt idx="499">
                  <c:v>141.46107640917327</c:v>
                </c:pt>
                <c:pt idx="500">
                  <c:v>142.83390477162104</c:v>
                </c:pt>
                <c:pt idx="501">
                  <c:v>143.48117047078983</c:v>
                </c:pt>
                <c:pt idx="502">
                  <c:v>143.9727733845381</c:v>
                </c:pt>
                <c:pt idx="503">
                  <c:v>143.33813883986892</c:v>
                </c:pt>
                <c:pt idx="504">
                  <c:v>143.78731402952855</c:v>
                </c:pt>
                <c:pt idx="505">
                  <c:v>144.00823777986409</c:v>
                </c:pt>
                <c:pt idx="506">
                  <c:v>144.73797034350667</c:v>
                </c:pt>
                <c:pt idx="507">
                  <c:v>141.98919631445582</c:v>
                </c:pt>
                <c:pt idx="508">
                  <c:v>141.94668762142811</c:v>
                </c:pt>
                <c:pt idx="509">
                  <c:v>139.23139424869527</c:v>
                </c:pt>
                <c:pt idx="510">
                  <c:v>140.46329617263871</c:v>
                </c:pt>
                <c:pt idx="511">
                  <c:v>142.0775334270144</c:v>
                </c:pt>
                <c:pt idx="512">
                  <c:v>141.96462224143883</c:v>
                </c:pt>
                <c:pt idx="513">
                  <c:v>142.36416347142989</c:v>
                </c:pt>
                <c:pt idx="514">
                  <c:v>143.3612554719821</c:v>
                </c:pt>
                <c:pt idx="515">
                  <c:v>143.51906393428885</c:v>
                </c:pt>
                <c:pt idx="516">
                  <c:v>144.35749729867376</c:v>
                </c:pt>
                <c:pt idx="517">
                  <c:v>144.61469513372626</c:v>
                </c:pt>
                <c:pt idx="518">
                  <c:v>145.11650013380117</c:v>
                </c:pt>
                <c:pt idx="519">
                  <c:v>144.23717745517052</c:v>
                </c:pt>
                <c:pt idx="520">
                  <c:v>143.49849782375733</c:v>
                </c:pt>
                <c:pt idx="521">
                  <c:v>143.55343524893695</c:v>
                </c:pt>
                <c:pt idx="522">
                  <c:v>143.97159933492111</c:v>
                </c:pt>
                <c:pt idx="523">
                  <c:v>144.4108153450714</c:v>
                </c:pt>
                <c:pt idx="524">
                  <c:v>142.03652265936</c:v>
                </c:pt>
                <c:pt idx="525">
                  <c:v>141.24841149062601</c:v>
                </c:pt>
                <c:pt idx="526">
                  <c:v>141.40804175406251</c:v>
                </c:pt>
                <c:pt idx="527">
                  <c:v>139.23552366458941</c:v>
                </c:pt>
                <c:pt idx="528">
                  <c:v>144.03435026272396</c:v>
                </c:pt>
                <c:pt idx="529">
                  <c:v>144.58141689975599</c:v>
                </c:pt>
                <c:pt idx="530">
                  <c:v>146.96623554755038</c:v>
                </c:pt>
                <c:pt idx="531">
                  <c:v>148.09340414876749</c:v>
                </c:pt>
                <c:pt idx="532">
                  <c:v>147.76135052951659</c:v>
                </c:pt>
                <c:pt idx="533">
                  <c:v>148.8588035300838</c:v>
                </c:pt>
                <c:pt idx="534">
                  <c:v>149.89184573959659</c:v>
                </c:pt>
                <c:pt idx="535">
                  <c:v>151.02634202980224</c:v>
                </c:pt>
                <c:pt idx="536">
                  <c:v>150.32543440847937</c:v>
                </c:pt>
                <c:pt idx="537">
                  <c:v>149.12029271890862</c:v>
                </c:pt>
                <c:pt idx="538">
                  <c:v>149.02815006621236</c:v>
                </c:pt>
                <c:pt idx="539">
                  <c:v>148.87439005086063</c:v>
                </c:pt>
                <c:pt idx="540">
                  <c:v>148.62642267486558</c:v>
                </c:pt>
                <c:pt idx="541">
                  <c:v>148.74957643123733</c:v>
                </c:pt>
                <c:pt idx="542">
                  <c:v>148.53751877973332</c:v>
                </c:pt>
                <c:pt idx="543">
                  <c:v>148.85908692137065</c:v>
                </c:pt>
                <c:pt idx="544">
                  <c:v>150.23920248833744</c:v>
                </c:pt>
                <c:pt idx="545">
                  <c:v>150.8095881798304</c:v>
                </c:pt>
                <c:pt idx="546">
                  <c:v>150.43729299784664</c:v>
                </c:pt>
                <c:pt idx="547">
                  <c:v>151.52899720373767</c:v>
                </c:pt>
                <c:pt idx="548">
                  <c:v>153.30031419996814</c:v>
                </c:pt>
                <c:pt idx="549">
                  <c:v>154.83908840310224</c:v>
                </c:pt>
                <c:pt idx="550">
                  <c:v>154.11607626140494</c:v>
                </c:pt>
                <c:pt idx="551">
                  <c:v>155.65294769447019</c:v>
                </c:pt>
                <c:pt idx="552" formatCode="0">
                  <c:v>156.16600737708004</c:v>
                </c:pt>
                <c:pt idx="553" formatCode="0">
                  <c:v>155.61610682717946</c:v>
                </c:pt>
                <c:pt idx="554" formatCode="0">
                  <c:v>155.44935129710217</c:v>
                </c:pt>
                <c:pt idx="555" formatCode="0">
                  <c:v>157.00411686570854</c:v>
                </c:pt>
                <c:pt idx="556" formatCode="0">
                  <c:v>156.89881676040844</c:v>
                </c:pt>
                <c:pt idx="557" formatCode="0">
                  <c:v>156.97743760027498</c:v>
                </c:pt>
                <c:pt idx="558" formatCode="0">
                  <c:v>154.47318976730742</c:v>
                </c:pt>
                <c:pt idx="559" formatCode="0">
                  <c:v>155.91723031169394</c:v>
                </c:pt>
                <c:pt idx="560" formatCode="0">
                  <c:v>156.84270528561183</c:v>
                </c:pt>
                <c:pt idx="561" formatCode="0">
                  <c:v>158.29289946937007</c:v>
                </c:pt>
                <c:pt idx="562" formatCode="0">
                  <c:v>159.31205550582712</c:v>
                </c:pt>
                <c:pt idx="563" formatCode="0">
                  <c:v>162.6538460448495</c:v>
                </c:pt>
                <c:pt idx="564" formatCode="0">
                  <c:v>162.99958341480831</c:v>
                </c:pt>
                <c:pt idx="565" formatCode="0">
                  <c:v>162.56449682055216</c:v>
                </c:pt>
                <c:pt idx="566" formatCode="0">
                  <c:v>164.0390626549796</c:v>
                </c:pt>
                <c:pt idx="567" formatCode="0">
                  <c:v>164.50961364456171</c:v>
                </c:pt>
                <c:pt idx="568" formatCode="0">
                  <c:v>165.20675621021641</c:v>
                </c:pt>
                <c:pt idx="569" formatCode="0">
                  <c:v>162.21033868092692</c:v>
                </c:pt>
                <c:pt idx="570" formatCode="0">
                  <c:v>162.02710597174263</c:v>
                </c:pt>
                <c:pt idx="571" formatCode="0">
                  <c:v>165.31561894883694</c:v>
                </c:pt>
                <c:pt idx="572" formatCode="0">
                  <c:v>165.68718541036878</c:v>
                </c:pt>
                <c:pt idx="573" formatCode="0">
                  <c:v>166.31032236568569</c:v>
                </c:pt>
                <c:pt idx="574" formatCode="0">
                  <c:v>166.17490181504022</c:v>
                </c:pt>
                <c:pt idx="575" formatCode="0">
                  <c:v>166.11170555807234</c:v>
                </c:pt>
                <c:pt idx="576" formatCode="0">
                  <c:v>165.11412774388552</c:v>
                </c:pt>
                <c:pt idx="577" formatCode="0">
                  <c:v>166.66095835646007</c:v>
                </c:pt>
                <c:pt idx="578" formatCode="0">
                  <c:v>167.65934586003789</c:v>
                </c:pt>
                <c:pt idx="579" formatCode="0">
                  <c:v>168.47684875366537</c:v>
                </c:pt>
                <c:pt idx="580" formatCode="0">
                  <c:v>170.06622854373717</c:v>
                </c:pt>
                <c:pt idx="581" formatCode="0">
                  <c:v>170.34872917225857</c:v>
                </c:pt>
                <c:pt idx="582" formatCode="0">
                  <c:v>170.48386633161718</c:v>
                </c:pt>
                <c:pt idx="583" formatCode="0">
                  <c:v>170.69458799562608</c:v>
                </c:pt>
                <c:pt idx="584" formatCode="0">
                  <c:v>171.45346937734479</c:v>
                </c:pt>
                <c:pt idx="585" formatCode="0">
                  <c:v>173.02199966559829</c:v>
                </c:pt>
                <c:pt idx="586" formatCode="0">
                  <c:v>172.36574641418929</c:v>
                </c:pt>
                <c:pt idx="587" formatCode="0">
                  <c:v>174.8010896799824</c:v>
                </c:pt>
                <c:pt idx="588" formatCode="0">
                  <c:v>174.05487993723287</c:v>
                </c:pt>
                <c:pt idx="589" formatCode="0">
                  <c:v>174.22734377751675</c:v>
                </c:pt>
                <c:pt idx="590" formatCode="0">
                  <c:v>175.86894853330836</c:v>
                </c:pt>
                <c:pt idx="591" formatCode="0">
                  <c:v>176.48556748902769</c:v>
                </c:pt>
                <c:pt idx="592" formatCode="0">
                  <c:v>175.97627286208598</c:v>
                </c:pt>
                <c:pt idx="593" formatCode="0">
                  <c:v>175.54644924887137</c:v>
                </c:pt>
                <c:pt idx="594" formatCode="0">
                  <c:v>177.46925913015878</c:v>
                </c:pt>
                <c:pt idx="595" formatCode="0">
                  <c:v>177.34395969690087</c:v>
                </c:pt>
                <c:pt idx="596" formatCode="0">
                  <c:v>179.29211285612666</c:v>
                </c:pt>
                <c:pt idx="597" formatCode="0">
                  <c:v>179.38328388155378</c:v>
                </c:pt>
                <c:pt idx="598" formatCode="0">
                  <c:v>179.62651457461143</c:v>
                </c:pt>
                <c:pt idx="599" formatCode="0">
                  <c:v>179.37802090051224</c:v>
                </c:pt>
                <c:pt idx="600" formatCode="0">
                  <c:v>177.17412734713773</c:v>
                </c:pt>
                <c:pt idx="601" formatCode="0">
                  <c:v>176.73616635554353</c:v>
                </c:pt>
                <c:pt idx="602" formatCode="0">
                  <c:v>178.6796233163015</c:v>
                </c:pt>
                <c:pt idx="603" formatCode="0">
                  <c:v>179.06750501906211</c:v>
                </c:pt>
                <c:pt idx="604" formatCode="0">
                  <c:v>179.06892197549638</c:v>
                </c:pt>
                <c:pt idx="605" formatCode="0">
                  <c:v>178.81160268703519</c:v>
                </c:pt>
                <c:pt idx="606" formatCode="0">
                  <c:v>178.65108176526863</c:v>
                </c:pt>
                <c:pt idx="607" formatCode="0">
                  <c:v>179.90257817247434</c:v>
                </c:pt>
                <c:pt idx="608" formatCode="0">
                  <c:v>179.08539915460329</c:v>
                </c:pt>
                <c:pt idx="609" formatCode="0">
                  <c:v>179.14964800777946</c:v>
                </c:pt>
                <c:pt idx="610" formatCode="0">
                  <c:v>177.20408585460484</c:v>
                </c:pt>
                <c:pt idx="611" formatCode="0">
                  <c:v>176.3673123534715</c:v>
                </c:pt>
                <c:pt idx="612" formatCode="0">
                  <c:v>174.5832427493327</c:v>
                </c:pt>
                <c:pt idx="613" formatCode="0">
                  <c:v>177.94349420646995</c:v>
                </c:pt>
                <c:pt idx="614" formatCode="0">
                  <c:v>180.93327228275322</c:v>
                </c:pt>
                <c:pt idx="615" formatCode="0">
                  <c:v>178.41874139451994</c:v>
                </c:pt>
                <c:pt idx="616" formatCode="0">
                  <c:v>179.9344799344799</c:v>
                </c:pt>
                <c:pt idx="617" formatCode="0">
                  <c:v>180.67704607496995</c:v>
                </c:pt>
                <c:pt idx="618" formatCode="0">
                  <c:v>181.1618071133642</c:v>
                </c:pt>
                <c:pt idx="619" formatCode="0">
                  <c:v>180.77805482649771</c:v>
                </c:pt>
                <c:pt idx="620" formatCode="0">
                  <c:v>178.72375138811122</c:v>
                </c:pt>
                <c:pt idx="621" formatCode="0">
                  <c:v>179.09722061971195</c:v>
                </c:pt>
                <c:pt idx="622" formatCode="0">
                  <c:v>177.56460005594951</c:v>
                </c:pt>
                <c:pt idx="623" formatCode="0">
                  <c:v>174.38458545724981</c:v>
                </c:pt>
                <c:pt idx="624" formatCode="0">
                  <c:v>172.90783346146665</c:v>
                </c:pt>
                <c:pt idx="625" formatCode="0">
                  <c:v>173.65910376290995</c:v>
                </c:pt>
                <c:pt idx="626" formatCode="0">
                  <c:v>173.41182462289729</c:v>
                </c:pt>
                <c:pt idx="627" formatCode="0">
                  <c:v>175.769073346928</c:v>
                </c:pt>
                <c:pt idx="628" formatCode="0">
                  <c:v>174.93651023062787</c:v>
                </c:pt>
                <c:pt idx="629" formatCode="0">
                  <c:v>174.54931676384962</c:v>
                </c:pt>
                <c:pt idx="630" formatCode="0">
                  <c:v>177.78746706082347</c:v>
                </c:pt>
                <c:pt idx="631" formatCode="0">
                  <c:v>178.52675395927989</c:v>
                </c:pt>
                <c:pt idx="632" formatCode="0">
                  <c:v>177.53978307611527</c:v>
                </c:pt>
                <c:pt idx="633" formatCode="0">
                  <c:v>177.84527888334117</c:v>
                </c:pt>
                <c:pt idx="634" formatCode="0">
                  <c:v>180.07192470860292</c:v>
                </c:pt>
                <c:pt idx="635" formatCode="0">
                  <c:v>178.54189515089169</c:v>
                </c:pt>
                <c:pt idx="636" formatCode="0">
                  <c:v>178.33752954860219</c:v>
                </c:pt>
                <c:pt idx="637" formatCode="0">
                  <c:v>175.96566593106385</c:v>
                </c:pt>
                <c:pt idx="638" formatCode="0">
                  <c:v>174.90464895309185</c:v>
                </c:pt>
                <c:pt idx="639" formatCode="0">
                  <c:v>171.79702058594793</c:v>
                </c:pt>
                <c:pt idx="640" formatCode="0">
                  <c:v>172.0963627538022</c:v>
                </c:pt>
                <c:pt idx="641" formatCode="0">
                  <c:v>170.51568712468367</c:v>
                </c:pt>
                <c:pt idx="642" formatCode="0">
                  <c:v>171.65459622207027</c:v>
                </c:pt>
                <c:pt idx="643" formatCode="0">
                  <c:v>171.84471129107806</c:v>
                </c:pt>
                <c:pt idx="644" formatCode="0">
                  <c:v>173.95994385613761</c:v>
                </c:pt>
                <c:pt idx="645" formatCode="0">
                  <c:v>175.64142581443619</c:v>
                </c:pt>
                <c:pt idx="646" formatCode="0">
                  <c:v>174.60469951819431</c:v>
                </c:pt>
                <c:pt idx="647" formatCode="0">
                  <c:v>174.11350144914161</c:v>
                </c:pt>
                <c:pt idx="648" formatCode="0">
                  <c:v>173.22652720576593</c:v>
                </c:pt>
                <c:pt idx="649" formatCode="0">
                  <c:v>176.77750099895428</c:v>
                </c:pt>
                <c:pt idx="650" formatCode="0">
                  <c:v>178.92512113965401</c:v>
                </c:pt>
                <c:pt idx="651" formatCode="0">
                  <c:v>179.40150189285137</c:v>
                </c:pt>
                <c:pt idx="652" formatCode="0">
                  <c:v>179.88804424790581</c:v>
                </c:pt>
                <c:pt idx="653" formatCode="0">
                  <c:v>180.33317099061043</c:v>
                </c:pt>
                <c:pt idx="654" formatCode="0">
                  <c:v>180.19532137179195</c:v>
                </c:pt>
                <c:pt idx="655" formatCode="0">
                  <c:v>179.5351006423671</c:v>
                </c:pt>
                <c:pt idx="656" formatCode="0">
                  <c:v>179.34093712640421</c:v>
                </c:pt>
                <c:pt idx="657" formatCode="0">
                  <c:v>179.88488645928089</c:v>
                </c:pt>
                <c:pt idx="658" formatCode="0">
                  <c:v>178.84771483387399</c:v>
                </c:pt>
                <c:pt idx="659" formatCode="0">
                  <c:v>178.33356207058628</c:v>
                </c:pt>
                <c:pt idx="660" formatCode="0">
                  <c:v>178.7206340839559</c:v>
                </c:pt>
                <c:pt idx="661" formatCode="0">
                  <c:v>177.93762395838519</c:v>
                </c:pt>
                <c:pt idx="662" formatCode="0">
                  <c:v>178.96147619331009</c:v>
                </c:pt>
                <c:pt idx="663" formatCode="0">
                  <c:v>180.5626774484906</c:v>
                </c:pt>
                <c:pt idx="664" formatCode="0">
                  <c:v>178.51813076726572</c:v>
                </c:pt>
                <c:pt idx="665" formatCode="0">
                  <c:v>178.4495905603172</c:v>
                </c:pt>
                <c:pt idx="666" formatCode="0">
                  <c:v>178.50428507867952</c:v>
                </c:pt>
                <c:pt idx="667" formatCode="0">
                  <c:v>179.30551321554779</c:v>
                </c:pt>
                <c:pt idx="668" formatCode="0">
                  <c:v>180.71502050740804</c:v>
                </c:pt>
                <c:pt idx="669" formatCode="0">
                  <c:v>182.85571780381466</c:v>
                </c:pt>
                <c:pt idx="670" formatCode="0">
                  <c:v>183.29983243478051</c:v>
                </c:pt>
                <c:pt idx="671" formatCode="0">
                  <c:v>184.06644635018336</c:v>
                </c:pt>
                <c:pt idx="672" formatCode="0">
                  <c:v>184.80439726114466</c:v>
                </c:pt>
                <c:pt idx="673" formatCode="0">
                  <c:v>183.54067454413473</c:v>
                </c:pt>
                <c:pt idx="674" formatCode="0">
                  <c:v>181.99279133535188</c:v>
                </c:pt>
                <c:pt idx="675" formatCode="0">
                  <c:v>184.14692947564919</c:v>
                </c:pt>
                <c:pt idx="676" formatCode="0">
                  <c:v>182.58649608130574</c:v>
                </c:pt>
                <c:pt idx="677" formatCode="0">
                  <c:v>181.27224874629718</c:v>
                </c:pt>
                <c:pt idx="678" formatCode="0">
                  <c:v>176.98069255162679</c:v>
                </c:pt>
                <c:pt idx="679" formatCode="0">
                  <c:v>172.30943251704497</c:v>
                </c:pt>
                <c:pt idx="680" formatCode="0">
                  <c:v>174.12095059153881</c:v>
                </c:pt>
                <c:pt idx="681" formatCode="0">
                  <c:v>172.02887514306198</c:v>
                </c:pt>
                <c:pt idx="682" formatCode="0">
                  <c:v>172.32242803177058</c:v>
                </c:pt>
                <c:pt idx="683" formatCode="0">
                  <c:v>172.70779969741906</c:v>
                </c:pt>
                <c:pt idx="684" formatCode="0">
                  <c:v>174.02706710665186</c:v>
                </c:pt>
                <c:pt idx="685" formatCode="0">
                  <c:v>172.35724467558376</c:v>
                </c:pt>
                <c:pt idx="686" formatCode="0">
                  <c:v>172.46238284300566</c:v>
                </c:pt>
                <c:pt idx="687" formatCode="0">
                  <c:v>174.66453556418952</c:v>
                </c:pt>
                <c:pt idx="688" formatCode="0">
                  <c:v>170.85956220904316</c:v>
                </c:pt>
                <c:pt idx="689" formatCode="0">
                  <c:v>166.20218834751705</c:v>
                </c:pt>
                <c:pt idx="690" formatCode="0">
                  <c:v>163.0075588553097</c:v>
                </c:pt>
                <c:pt idx="691" formatCode="0">
                  <c:v>166.59172991352921</c:v>
                </c:pt>
                <c:pt idx="692" formatCode="0">
                  <c:v>168.49555257859757</c:v>
                </c:pt>
                <c:pt idx="693" formatCode="0">
                  <c:v>169.2354872285668</c:v>
                </c:pt>
                <c:pt idx="694" formatCode="0">
                  <c:v>169.4054410317386</c:v>
                </c:pt>
                <c:pt idx="695" formatCode="0">
                  <c:v>169.61591978893017</c:v>
                </c:pt>
                <c:pt idx="696" formatCode="0">
                  <c:v>172.30493874092488</c:v>
                </c:pt>
                <c:pt idx="697" formatCode="0">
                  <c:v>174.39094151896919</c:v>
                </c:pt>
                <c:pt idx="698" formatCode="0">
                  <c:v>174.6787860974712</c:v>
                </c:pt>
                <c:pt idx="699" formatCode="0">
                  <c:v>174.69000029553661</c:v>
                </c:pt>
                <c:pt idx="700" formatCode="0">
                  <c:v>170.76478806582611</c:v>
                </c:pt>
                <c:pt idx="701" formatCode="0">
                  <c:v>166.01915806068055</c:v>
                </c:pt>
                <c:pt idx="702" formatCode="0">
                  <c:v>165.25732131268461</c:v>
                </c:pt>
                <c:pt idx="703" formatCode="0">
                  <c:v>166.08057300098821</c:v>
                </c:pt>
                <c:pt idx="704" formatCode="0">
                  <c:v>161.48198258924901</c:v>
                </c:pt>
                <c:pt idx="705" formatCode="0">
                  <c:v>163.31613148222144</c:v>
                </c:pt>
                <c:pt idx="706" formatCode="0">
                  <c:v>162.85744244221752</c:v>
                </c:pt>
                <c:pt idx="707" formatCode="0">
                  <c:v>162.35948346674988</c:v>
                </c:pt>
                <c:pt idx="708" formatCode="0">
                  <c:v>163.00541317842357</c:v>
                </c:pt>
                <c:pt idx="709" formatCode="0">
                  <c:v>160.39930642006766</c:v>
                </c:pt>
                <c:pt idx="710" formatCode="0">
                  <c:v>159.65277280156172</c:v>
                </c:pt>
                <c:pt idx="711" formatCode="0">
                  <c:v>159.30841190356759</c:v>
                </c:pt>
                <c:pt idx="712" formatCode="0">
                  <c:v>158.15917926644568</c:v>
                </c:pt>
                <c:pt idx="713" formatCode="0">
                  <c:v>154.69812148012841</c:v>
                </c:pt>
                <c:pt idx="714" formatCode="0">
                  <c:v>155.24964140881096</c:v>
                </c:pt>
                <c:pt idx="715" formatCode="0">
                  <c:v>156.18714027018524</c:v>
                </c:pt>
                <c:pt idx="716" formatCode="0">
                  <c:v>158.88364884904678</c:v>
                </c:pt>
                <c:pt idx="717" formatCode="0">
                  <c:v>160.73030744311021</c:v>
                </c:pt>
                <c:pt idx="718" formatCode="0">
                  <c:v>160.14405183955358</c:v>
                </c:pt>
                <c:pt idx="719" formatCode="0">
                  <c:v>158.65624758358322</c:v>
                </c:pt>
                <c:pt idx="720" formatCode="0">
                  <c:v>159.21043948725611</c:v>
                </c:pt>
                <c:pt idx="721" formatCode="0">
                  <c:v>159.40978501532135</c:v>
                </c:pt>
                <c:pt idx="722" formatCode="0">
                  <c:v>159.08546392975458</c:v>
                </c:pt>
                <c:pt idx="723" formatCode="0">
                  <c:v>160.86062695059235</c:v>
                </c:pt>
                <c:pt idx="724" formatCode="0">
                  <c:v>163.8679752866604</c:v>
                </c:pt>
                <c:pt idx="725" formatCode="0">
                  <c:v>165.92883720911402</c:v>
                </c:pt>
                <c:pt idx="726" formatCode="0">
                  <c:v>167.91958003030663</c:v>
                </c:pt>
                <c:pt idx="727" formatCode="0">
                  <c:v>170.53155703674733</c:v>
                </c:pt>
                <c:pt idx="728" formatCode="0">
                  <c:v>171.30614639265158</c:v>
                </c:pt>
                <c:pt idx="729" formatCode="0">
                  <c:v>170.01780911815513</c:v>
                </c:pt>
                <c:pt idx="730" formatCode="0">
                  <c:v>167.698129981867</c:v>
                </c:pt>
                <c:pt idx="731" formatCode="0">
                  <c:v>167.88784020617931</c:v>
                </c:pt>
                <c:pt idx="732" formatCode="0">
                  <c:v>167.69274554741682</c:v>
                </c:pt>
                <c:pt idx="733" formatCode="0">
                  <c:v>165.31857431511409</c:v>
                </c:pt>
                <c:pt idx="734" formatCode="0">
                  <c:v>166.48335298854326</c:v>
                </c:pt>
                <c:pt idx="735" formatCode="0">
                  <c:v>169.51167227983836</c:v>
                </c:pt>
                <c:pt idx="736" formatCode="0">
                  <c:v>164.08995163320424</c:v>
                </c:pt>
                <c:pt idx="737" formatCode="0">
                  <c:v>159.02425141179464</c:v>
                </c:pt>
                <c:pt idx="738" formatCode="0">
                  <c:v>162.10540293585274</c:v>
                </c:pt>
                <c:pt idx="739" formatCode="0">
                  <c:v>160.16676362697123</c:v>
                </c:pt>
                <c:pt idx="740" formatCode="0">
                  <c:v>163.55272272227288</c:v>
                </c:pt>
                <c:pt idx="741" formatCode="0">
                  <c:v>167.08640964696329</c:v>
                </c:pt>
                <c:pt idx="742" formatCode="0">
                  <c:v>167.27777973452714</c:v>
                </c:pt>
              </c:numCache>
            </c:numRef>
          </c:val>
          <c:smooth val="0"/>
          <c:extLst>
            <c:ext xmlns:c16="http://schemas.microsoft.com/office/drawing/2014/chart" uri="{C3380CC4-5D6E-409C-BE32-E72D297353CC}">
              <c16:uniqueId val="{00000001-BD03-477A-94B9-A86ACFA9A96D}"/>
            </c:ext>
          </c:extLst>
        </c:ser>
        <c:dLbls>
          <c:showLegendKey val="0"/>
          <c:showVal val="0"/>
          <c:showCatName val="0"/>
          <c:showSerName val="0"/>
          <c:showPercent val="0"/>
          <c:showBubbleSize val="0"/>
        </c:dLbls>
        <c:smooth val="0"/>
        <c:axId val="215413504"/>
        <c:axId val="215415040"/>
      </c:lineChart>
      <c:dateAx>
        <c:axId val="215413504"/>
        <c:scaling>
          <c:orientation val="minMax"/>
        </c:scaling>
        <c:delete val="0"/>
        <c:axPos val="b"/>
        <c:numFmt formatCode="mmm\-yy" sourceLinked="0"/>
        <c:majorTickMark val="out"/>
        <c:minorTickMark val="none"/>
        <c:tickLblPos val="nextTo"/>
        <c:spPr>
          <a:noFill/>
          <a:ln w="6350" cap="flat" cmpd="sng" algn="ctr">
            <a:solidFill>
              <a:schemeClr val="tx2">
                <a:lumMod val="50000"/>
              </a:schemeClr>
            </a:solidFill>
            <a:round/>
          </a:ln>
          <a:effectLst/>
        </c:spPr>
        <c:txPr>
          <a:bodyPr rot="-5400000" vert="horz"/>
          <a:lstStyle/>
          <a:p>
            <a:pPr>
              <a:defRPr>
                <a:solidFill>
                  <a:schemeClr val="tx1"/>
                </a:solidFill>
              </a:defRPr>
            </a:pPr>
            <a:endParaRPr lang="en-US"/>
          </a:p>
        </c:txPr>
        <c:crossAx val="215415040"/>
        <c:crosses val="autoZero"/>
        <c:auto val="1"/>
        <c:lblOffset val="100"/>
        <c:baseTimeUnit val="days"/>
        <c:majorUnit val="1"/>
        <c:majorTimeUnit val="years"/>
      </c:dateAx>
      <c:valAx>
        <c:axId val="215415040"/>
        <c:scaling>
          <c:orientation val="minMax"/>
        </c:scaling>
        <c:delete val="0"/>
        <c:axPos val="l"/>
        <c:numFmt formatCode="_ * #,##0_ ;_ * \-#,##0_ ;_ * &quot;-&quot;??_ ;_ @_ " sourceLinked="1"/>
        <c:majorTickMark val="out"/>
        <c:minorTickMark val="none"/>
        <c:tickLblPos val="nextTo"/>
        <c:spPr>
          <a:noFill/>
          <a:ln>
            <a:solidFill>
              <a:schemeClr val="tx2">
                <a:lumMod val="50000"/>
              </a:schemeClr>
            </a:solidFill>
          </a:ln>
          <a:effectLst/>
        </c:spPr>
        <c:txPr>
          <a:bodyPr rot="-60000000" vert="horz"/>
          <a:lstStyle/>
          <a:p>
            <a:pPr>
              <a:defRPr>
                <a:solidFill>
                  <a:schemeClr val="tx1"/>
                </a:solidFill>
              </a:defRPr>
            </a:pPr>
            <a:endParaRPr lang="en-US"/>
          </a:p>
        </c:txPr>
        <c:crossAx val="215413504"/>
        <c:crosses val="autoZero"/>
        <c:crossBetween val="between"/>
      </c:valAx>
      <c:spPr>
        <a:noFill/>
        <a:ln>
          <a:noFill/>
        </a:ln>
        <a:effectLst/>
      </c:spPr>
    </c:plotArea>
    <c:legend>
      <c:legendPos val="b"/>
      <c:layout/>
      <c:overlay val="0"/>
    </c:legend>
    <c:plotVisOnly val="1"/>
    <c:dispBlanksAs val="gap"/>
    <c:showDLblsOverMax val="0"/>
  </c:chart>
  <c:spPr>
    <a:noFill/>
    <a:ln w="9525" cap="flat" cmpd="sng" algn="ctr">
      <a:solidFill>
        <a:schemeClr val="accent4"/>
      </a:solidFill>
      <a:round/>
    </a:ln>
    <a:effectLst/>
  </c:spPr>
  <c:txPr>
    <a:bodyPr/>
    <a:lstStyle/>
    <a:p>
      <a:pPr>
        <a:defRPr sz="7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AB571ABE-7C35-49F0-B2FA-32DA73B2163F}" type="datetimeFigureOut">
              <a:rPr lang="en-IN" smtClean="0"/>
              <a:t>17-04-2025</a:t>
            </a:fld>
            <a:endParaRPr lang="en-IN"/>
          </a:p>
        </p:txBody>
      </p:sp>
      <p:sp>
        <p:nvSpPr>
          <p:cNvPr id="4" name="Slide Image Placeholder 3"/>
          <p:cNvSpPr>
            <a:spLocks noGrp="1" noRot="1" noChangeAspect="1"/>
          </p:cNvSpPr>
          <p:nvPr>
            <p:ph type="sldImg" idx="2"/>
          </p:nvPr>
        </p:nvSpPr>
        <p:spPr>
          <a:xfrm>
            <a:off x="2336800" y="1162050"/>
            <a:ext cx="2184400" cy="31369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31CC0A2B-67D4-4529-997F-A28CBA5C1B94}" type="slidenum">
              <a:rPr lang="en-IN" smtClean="0"/>
              <a:t>‹#›</a:t>
            </a:fld>
            <a:endParaRPr lang="en-IN"/>
          </a:p>
        </p:txBody>
      </p:sp>
    </p:spTree>
    <p:extLst>
      <p:ext uri="{BB962C8B-B14F-4D97-AF65-F5344CB8AC3E}">
        <p14:creationId xmlns:p14="http://schemas.microsoft.com/office/powerpoint/2010/main" val="1945746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26495" y="1649770"/>
            <a:ext cx="5966936" cy="3509551"/>
          </a:xfrm>
        </p:spPr>
        <p:txBody>
          <a:bodyPr anchor="b"/>
          <a:lstStyle>
            <a:lvl1pPr algn="ctr">
              <a:defRPr sz="4606"/>
            </a:lvl1pPr>
          </a:lstStyle>
          <a:p>
            <a:r>
              <a:rPr lang="en-US" smtClean="0"/>
              <a:t>Click to edit Master title style</a:t>
            </a:r>
            <a:endParaRPr lang="en-US" dirty="0"/>
          </a:p>
        </p:txBody>
      </p:sp>
      <p:sp>
        <p:nvSpPr>
          <p:cNvPr id="3" name="Subtitle 2"/>
          <p:cNvSpPr>
            <a:spLocks noGrp="1"/>
          </p:cNvSpPr>
          <p:nvPr>
            <p:ph type="subTitle" idx="1"/>
          </p:nvPr>
        </p:nvSpPr>
        <p:spPr>
          <a:xfrm>
            <a:off x="877491" y="5294662"/>
            <a:ext cx="5264944" cy="2433817"/>
          </a:xfrm>
        </p:spPr>
        <p:txBody>
          <a:bodyPr/>
          <a:lstStyle>
            <a:lvl1pPr marL="0" indent="0" algn="ctr">
              <a:buNone/>
              <a:defRPr sz="1842"/>
            </a:lvl1pPr>
            <a:lvl2pPr marL="350992" indent="0" algn="ctr">
              <a:buNone/>
              <a:defRPr sz="1535"/>
            </a:lvl2pPr>
            <a:lvl3pPr marL="701985" indent="0" algn="ctr">
              <a:buNone/>
              <a:defRPr sz="1382"/>
            </a:lvl3pPr>
            <a:lvl4pPr marL="1052977" indent="0" algn="ctr">
              <a:buNone/>
              <a:defRPr sz="1228"/>
            </a:lvl4pPr>
            <a:lvl5pPr marL="1403970" indent="0" algn="ctr">
              <a:buNone/>
              <a:defRPr sz="1228"/>
            </a:lvl5pPr>
            <a:lvl6pPr marL="1754962" indent="0" algn="ctr">
              <a:buNone/>
              <a:defRPr sz="1228"/>
            </a:lvl6pPr>
            <a:lvl7pPr marL="2105955" indent="0" algn="ctr">
              <a:buNone/>
              <a:defRPr sz="1228"/>
            </a:lvl7pPr>
            <a:lvl8pPr marL="2456947" indent="0" algn="ctr">
              <a:buNone/>
              <a:defRPr sz="1228"/>
            </a:lvl8pPr>
            <a:lvl9pPr marL="2807940" indent="0" algn="ctr">
              <a:buNone/>
              <a:defRPr sz="1228"/>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FC4402-9D5A-494D-9EA1-5464BAE0ED5B}" type="datetimeFigureOut">
              <a:rPr lang="en-IN" smtClean="0"/>
              <a:t>17-04-2025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63592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FC4402-9D5A-494D-9EA1-5464BAE0ED5B}" type="datetimeFigureOut">
              <a:rPr lang="en-IN" smtClean="0"/>
              <a:t>17-04-2025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86972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23634" y="536700"/>
            <a:ext cx="1513671" cy="854286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2620" y="536700"/>
            <a:ext cx="4453265" cy="854286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FC4402-9D5A-494D-9EA1-5464BAE0ED5B}" type="datetimeFigureOut">
              <a:rPr lang="en-IN" smtClean="0"/>
              <a:t>17-04-2025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2072040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3" name="Do not remove" hidden="1"/>
          <p:cNvSpPr/>
          <p:nvPr userDrawn="1">
            <p:custDataLst>
              <p:tags r:id="rId1"/>
            </p:custDataLst>
          </p:nvPr>
        </p:nvSpPr>
        <p:spPr>
          <a:xfrm>
            <a:off x="0" y="2"/>
            <a:ext cx="11798" cy="11972"/>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62" dirty="0"/>
          </a:p>
        </p:txBody>
      </p:sp>
    </p:spTree>
    <p:extLst>
      <p:ext uri="{BB962C8B-B14F-4D97-AF65-F5344CB8AC3E}">
        <p14:creationId xmlns:p14="http://schemas.microsoft.com/office/powerpoint/2010/main" val="326028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FC4402-9D5A-494D-9EA1-5464BAE0ED5B}" type="datetimeFigureOut">
              <a:rPr lang="en-IN" smtClean="0"/>
              <a:t>17-04-2025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4174421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78964" y="2513159"/>
            <a:ext cx="6054685" cy="4193259"/>
          </a:xfrm>
        </p:spPr>
        <p:txBody>
          <a:bodyPr anchor="b"/>
          <a:lstStyle>
            <a:lvl1pPr>
              <a:defRPr sz="4606"/>
            </a:lvl1pPr>
          </a:lstStyle>
          <a:p>
            <a:r>
              <a:rPr lang="en-US" smtClean="0"/>
              <a:t>Click to edit Master title style</a:t>
            </a:r>
            <a:endParaRPr lang="en-US" dirty="0"/>
          </a:p>
        </p:txBody>
      </p:sp>
      <p:sp>
        <p:nvSpPr>
          <p:cNvPr id="3" name="Text Placeholder 2"/>
          <p:cNvSpPr>
            <a:spLocks noGrp="1"/>
          </p:cNvSpPr>
          <p:nvPr>
            <p:ph type="body" idx="1"/>
          </p:nvPr>
        </p:nvSpPr>
        <p:spPr>
          <a:xfrm>
            <a:off x="478964" y="6746088"/>
            <a:ext cx="6054685" cy="2205136"/>
          </a:xfrm>
        </p:spPr>
        <p:txBody>
          <a:bodyPr/>
          <a:lstStyle>
            <a:lvl1pPr marL="0" indent="0">
              <a:buNone/>
              <a:defRPr sz="1842">
                <a:solidFill>
                  <a:schemeClr val="tx1"/>
                </a:solidFill>
              </a:defRPr>
            </a:lvl1pPr>
            <a:lvl2pPr marL="350992" indent="0">
              <a:buNone/>
              <a:defRPr sz="1535">
                <a:solidFill>
                  <a:schemeClr val="tx1">
                    <a:tint val="75000"/>
                  </a:schemeClr>
                </a:solidFill>
              </a:defRPr>
            </a:lvl2pPr>
            <a:lvl3pPr marL="701985" indent="0">
              <a:buNone/>
              <a:defRPr sz="1382">
                <a:solidFill>
                  <a:schemeClr val="tx1">
                    <a:tint val="75000"/>
                  </a:schemeClr>
                </a:solidFill>
              </a:defRPr>
            </a:lvl3pPr>
            <a:lvl4pPr marL="1052977" indent="0">
              <a:buNone/>
              <a:defRPr sz="1228">
                <a:solidFill>
                  <a:schemeClr val="tx1">
                    <a:tint val="75000"/>
                  </a:schemeClr>
                </a:solidFill>
              </a:defRPr>
            </a:lvl4pPr>
            <a:lvl5pPr marL="1403970" indent="0">
              <a:buNone/>
              <a:defRPr sz="1228">
                <a:solidFill>
                  <a:schemeClr val="tx1">
                    <a:tint val="75000"/>
                  </a:schemeClr>
                </a:solidFill>
              </a:defRPr>
            </a:lvl5pPr>
            <a:lvl6pPr marL="1754962" indent="0">
              <a:buNone/>
              <a:defRPr sz="1228">
                <a:solidFill>
                  <a:schemeClr val="tx1">
                    <a:tint val="75000"/>
                  </a:schemeClr>
                </a:solidFill>
              </a:defRPr>
            </a:lvl6pPr>
            <a:lvl7pPr marL="2105955" indent="0">
              <a:buNone/>
              <a:defRPr sz="1228">
                <a:solidFill>
                  <a:schemeClr val="tx1">
                    <a:tint val="75000"/>
                  </a:schemeClr>
                </a:solidFill>
              </a:defRPr>
            </a:lvl7pPr>
            <a:lvl8pPr marL="2456947" indent="0">
              <a:buNone/>
              <a:defRPr sz="1228">
                <a:solidFill>
                  <a:schemeClr val="tx1">
                    <a:tint val="75000"/>
                  </a:schemeClr>
                </a:solidFill>
              </a:defRPr>
            </a:lvl8pPr>
            <a:lvl9pPr marL="2807940" indent="0">
              <a:buNone/>
              <a:defRPr sz="1228">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FC4402-9D5A-494D-9EA1-5464BAE0ED5B}" type="datetimeFigureOut">
              <a:rPr lang="en-IN" smtClean="0"/>
              <a:t>17-04-2025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476721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82620" y="2683500"/>
            <a:ext cx="2983468" cy="639606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553837" y="2683500"/>
            <a:ext cx="2983468" cy="639606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FC4402-9D5A-494D-9EA1-5464BAE0ED5B}" type="datetimeFigureOut">
              <a:rPr lang="en-IN" smtClean="0"/>
              <a:t>17-04-2025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03536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3534" y="536702"/>
            <a:ext cx="6054685" cy="194845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83535" y="2471154"/>
            <a:ext cx="2969757" cy="1211074"/>
          </a:xfrm>
        </p:spPr>
        <p:txBody>
          <a:bodyPr anchor="b"/>
          <a:lstStyle>
            <a:lvl1pPr marL="0" indent="0">
              <a:buNone/>
              <a:defRPr sz="1842" b="1"/>
            </a:lvl1pPr>
            <a:lvl2pPr marL="350992" indent="0">
              <a:buNone/>
              <a:defRPr sz="1535" b="1"/>
            </a:lvl2pPr>
            <a:lvl3pPr marL="701985" indent="0">
              <a:buNone/>
              <a:defRPr sz="1382" b="1"/>
            </a:lvl3pPr>
            <a:lvl4pPr marL="1052977" indent="0">
              <a:buNone/>
              <a:defRPr sz="1228" b="1"/>
            </a:lvl4pPr>
            <a:lvl5pPr marL="1403970" indent="0">
              <a:buNone/>
              <a:defRPr sz="1228" b="1"/>
            </a:lvl5pPr>
            <a:lvl6pPr marL="1754962" indent="0">
              <a:buNone/>
              <a:defRPr sz="1228" b="1"/>
            </a:lvl6pPr>
            <a:lvl7pPr marL="2105955" indent="0">
              <a:buNone/>
              <a:defRPr sz="1228" b="1"/>
            </a:lvl7pPr>
            <a:lvl8pPr marL="2456947" indent="0">
              <a:buNone/>
              <a:defRPr sz="1228" b="1"/>
            </a:lvl8pPr>
            <a:lvl9pPr marL="2807940" indent="0">
              <a:buNone/>
              <a:defRPr sz="1228" b="1"/>
            </a:lvl9pPr>
          </a:lstStyle>
          <a:p>
            <a:pPr lvl="0"/>
            <a:r>
              <a:rPr lang="en-US" smtClean="0"/>
              <a:t>Edit Master text styles</a:t>
            </a:r>
          </a:p>
        </p:txBody>
      </p:sp>
      <p:sp>
        <p:nvSpPr>
          <p:cNvPr id="4" name="Content Placeholder 3"/>
          <p:cNvSpPr>
            <a:spLocks noGrp="1"/>
          </p:cNvSpPr>
          <p:nvPr>
            <p:ph sz="half" idx="2"/>
          </p:nvPr>
        </p:nvSpPr>
        <p:spPr>
          <a:xfrm>
            <a:off x="483535" y="3682228"/>
            <a:ext cx="2969757" cy="54160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553838" y="2471154"/>
            <a:ext cx="2984382" cy="1211074"/>
          </a:xfrm>
        </p:spPr>
        <p:txBody>
          <a:bodyPr anchor="b"/>
          <a:lstStyle>
            <a:lvl1pPr marL="0" indent="0">
              <a:buNone/>
              <a:defRPr sz="1842" b="1"/>
            </a:lvl1pPr>
            <a:lvl2pPr marL="350992" indent="0">
              <a:buNone/>
              <a:defRPr sz="1535" b="1"/>
            </a:lvl2pPr>
            <a:lvl3pPr marL="701985" indent="0">
              <a:buNone/>
              <a:defRPr sz="1382" b="1"/>
            </a:lvl3pPr>
            <a:lvl4pPr marL="1052977" indent="0">
              <a:buNone/>
              <a:defRPr sz="1228" b="1"/>
            </a:lvl4pPr>
            <a:lvl5pPr marL="1403970" indent="0">
              <a:buNone/>
              <a:defRPr sz="1228" b="1"/>
            </a:lvl5pPr>
            <a:lvl6pPr marL="1754962" indent="0">
              <a:buNone/>
              <a:defRPr sz="1228" b="1"/>
            </a:lvl6pPr>
            <a:lvl7pPr marL="2105955" indent="0">
              <a:buNone/>
              <a:defRPr sz="1228" b="1"/>
            </a:lvl7pPr>
            <a:lvl8pPr marL="2456947" indent="0">
              <a:buNone/>
              <a:defRPr sz="1228" b="1"/>
            </a:lvl8pPr>
            <a:lvl9pPr marL="2807940" indent="0">
              <a:buNone/>
              <a:defRPr sz="1228" b="1"/>
            </a:lvl9pPr>
          </a:lstStyle>
          <a:p>
            <a:pPr lvl="0"/>
            <a:r>
              <a:rPr lang="en-US" smtClean="0"/>
              <a:t>Edit Master text styles</a:t>
            </a:r>
          </a:p>
        </p:txBody>
      </p:sp>
      <p:sp>
        <p:nvSpPr>
          <p:cNvPr id="6" name="Content Placeholder 5"/>
          <p:cNvSpPr>
            <a:spLocks noGrp="1"/>
          </p:cNvSpPr>
          <p:nvPr>
            <p:ph sz="quarter" idx="4"/>
          </p:nvPr>
        </p:nvSpPr>
        <p:spPr>
          <a:xfrm>
            <a:off x="3553838" y="3682228"/>
            <a:ext cx="2984382" cy="54160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FC4402-9D5A-494D-9EA1-5464BAE0ED5B}" type="datetimeFigureOut">
              <a:rPr lang="en-IN" smtClean="0"/>
              <a:t>17-04-2025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698364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FC4402-9D5A-494D-9EA1-5464BAE0ED5B}" type="datetimeFigureOut">
              <a:rPr lang="en-IN" smtClean="0"/>
              <a:t>17-04-2025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297861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C4402-9D5A-494D-9EA1-5464BAE0ED5B}" type="datetimeFigureOut">
              <a:rPr lang="en-IN" smtClean="0"/>
              <a:t>17-04-2025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84364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3534" y="672042"/>
            <a:ext cx="2264109" cy="2352146"/>
          </a:xfrm>
        </p:spPr>
        <p:txBody>
          <a:bodyPr anchor="b"/>
          <a:lstStyle>
            <a:lvl1pPr>
              <a:defRPr sz="2457"/>
            </a:lvl1pPr>
          </a:lstStyle>
          <a:p>
            <a:r>
              <a:rPr lang="en-US" smtClean="0"/>
              <a:t>Click to edit Master title style</a:t>
            </a:r>
            <a:endParaRPr lang="en-US" dirty="0"/>
          </a:p>
        </p:txBody>
      </p:sp>
      <p:sp>
        <p:nvSpPr>
          <p:cNvPr id="3" name="Content Placeholder 2"/>
          <p:cNvSpPr>
            <a:spLocks noGrp="1"/>
          </p:cNvSpPr>
          <p:nvPr>
            <p:ph idx="1"/>
          </p:nvPr>
        </p:nvSpPr>
        <p:spPr>
          <a:xfrm>
            <a:off x="2984382" y="1451426"/>
            <a:ext cx="3553837" cy="7163777"/>
          </a:xfrm>
        </p:spPr>
        <p:txBody>
          <a:bodyPr/>
          <a:lstStyle>
            <a:lvl1pPr>
              <a:defRPr sz="2457"/>
            </a:lvl1pPr>
            <a:lvl2pPr>
              <a:defRPr sz="2150"/>
            </a:lvl2pPr>
            <a:lvl3pPr>
              <a:defRPr sz="1842"/>
            </a:lvl3pPr>
            <a:lvl4pPr>
              <a:defRPr sz="1535"/>
            </a:lvl4pPr>
            <a:lvl5pPr>
              <a:defRPr sz="1535"/>
            </a:lvl5pPr>
            <a:lvl6pPr>
              <a:defRPr sz="1535"/>
            </a:lvl6pPr>
            <a:lvl7pPr>
              <a:defRPr sz="1535"/>
            </a:lvl7pPr>
            <a:lvl8pPr>
              <a:defRPr sz="1535"/>
            </a:lvl8pPr>
            <a:lvl9pPr>
              <a:defRPr sz="153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83534" y="3024188"/>
            <a:ext cx="2264109" cy="5602681"/>
          </a:xfrm>
        </p:spPr>
        <p:txBody>
          <a:bodyPr/>
          <a:lstStyle>
            <a:lvl1pPr marL="0" indent="0">
              <a:buNone/>
              <a:defRPr sz="1228"/>
            </a:lvl1pPr>
            <a:lvl2pPr marL="350992" indent="0">
              <a:buNone/>
              <a:defRPr sz="1075"/>
            </a:lvl2pPr>
            <a:lvl3pPr marL="701985" indent="0">
              <a:buNone/>
              <a:defRPr sz="921"/>
            </a:lvl3pPr>
            <a:lvl4pPr marL="1052977" indent="0">
              <a:buNone/>
              <a:defRPr sz="768"/>
            </a:lvl4pPr>
            <a:lvl5pPr marL="1403970" indent="0">
              <a:buNone/>
              <a:defRPr sz="768"/>
            </a:lvl5pPr>
            <a:lvl6pPr marL="1754962" indent="0">
              <a:buNone/>
              <a:defRPr sz="768"/>
            </a:lvl6pPr>
            <a:lvl7pPr marL="2105955" indent="0">
              <a:buNone/>
              <a:defRPr sz="768"/>
            </a:lvl7pPr>
            <a:lvl8pPr marL="2456947" indent="0">
              <a:buNone/>
              <a:defRPr sz="768"/>
            </a:lvl8pPr>
            <a:lvl9pPr marL="2807940" indent="0">
              <a:buNone/>
              <a:defRPr sz="768"/>
            </a:lvl9pPr>
          </a:lstStyle>
          <a:p>
            <a:pPr lvl="0"/>
            <a:r>
              <a:rPr lang="en-US" smtClean="0"/>
              <a:t>Edit Master text styles</a:t>
            </a:r>
          </a:p>
        </p:txBody>
      </p:sp>
      <p:sp>
        <p:nvSpPr>
          <p:cNvPr id="5" name="Date Placeholder 4"/>
          <p:cNvSpPr>
            <a:spLocks noGrp="1"/>
          </p:cNvSpPr>
          <p:nvPr>
            <p:ph type="dt" sz="half" idx="10"/>
          </p:nvPr>
        </p:nvSpPr>
        <p:spPr/>
        <p:txBody>
          <a:bodyPr/>
          <a:lstStyle/>
          <a:p>
            <a:fld id="{6BFC4402-9D5A-494D-9EA1-5464BAE0ED5B}" type="datetimeFigureOut">
              <a:rPr lang="en-IN" smtClean="0"/>
              <a:t>17-04-2025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40425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3534" y="672042"/>
            <a:ext cx="2264109" cy="2352146"/>
          </a:xfrm>
        </p:spPr>
        <p:txBody>
          <a:bodyPr anchor="b"/>
          <a:lstStyle>
            <a:lvl1pPr>
              <a:defRPr sz="245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84382" y="1451426"/>
            <a:ext cx="3553837" cy="7163777"/>
          </a:xfrm>
        </p:spPr>
        <p:txBody>
          <a:bodyPr anchor="t"/>
          <a:lstStyle>
            <a:lvl1pPr marL="0" indent="0">
              <a:buNone/>
              <a:defRPr sz="2457"/>
            </a:lvl1pPr>
            <a:lvl2pPr marL="350992" indent="0">
              <a:buNone/>
              <a:defRPr sz="2150"/>
            </a:lvl2pPr>
            <a:lvl3pPr marL="701985" indent="0">
              <a:buNone/>
              <a:defRPr sz="1842"/>
            </a:lvl3pPr>
            <a:lvl4pPr marL="1052977" indent="0">
              <a:buNone/>
              <a:defRPr sz="1535"/>
            </a:lvl4pPr>
            <a:lvl5pPr marL="1403970" indent="0">
              <a:buNone/>
              <a:defRPr sz="1535"/>
            </a:lvl5pPr>
            <a:lvl6pPr marL="1754962" indent="0">
              <a:buNone/>
              <a:defRPr sz="1535"/>
            </a:lvl6pPr>
            <a:lvl7pPr marL="2105955" indent="0">
              <a:buNone/>
              <a:defRPr sz="1535"/>
            </a:lvl7pPr>
            <a:lvl8pPr marL="2456947" indent="0">
              <a:buNone/>
              <a:defRPr sz="1535"/>
            </a:lvl8pPr>
            <a:lvl9pPr marL="2807940" indent="0">
              <a:buNone/>
              <a:defRPr sz="1535"/>
            </a:lvl9pPr>
          </a:lstStyle>
          <a:p>
            <a:r>
              <a:rPr lang="en-US" smtClean="0"/>
              <a:t>Click icon to add picture</a:t>
            </a:r>
            <a:endParaRPr lang="en-US" dirty="0"/>
          </a:p>
        </p:txBody>
      </p:sp>
      <p:sp>
        <p:nvSpPr>
          <p:cNvPr id="4" name="Text Placeholder 3"/>
          <p:cNvSpPr>
            <a:spLocks noGrp="1"/>
          </p:cNvSpPr>
          <p:nvPr>
            <p:ph type="body" sz="half" idx="2"/>
          </p:nvPr>
        </p:nvSpPr>
        <p:spPr>
          <a:xfrm>
            <a:off x="483534" y="3024188"/>
            <a:ext cx="2264109" cy="5602681"/>
          </a:xfrm>
        </p:spPr>
        <p:txBody>
          <a:bodyPr/>
          <a:lstStyle>
            <a:lvl1pPr marL="0" indent="0">
              <a:buNone/>
              <a:defRPr sz="1228"/>
            </a:lvl1pPr>
            <a:lvl2pPr marL="350992" indent="0">
              <a:buNone/>
              <a:defRPr sz="1075"/>
            </a:lvl2pPr>
            <a:lvl3pPr marL="701985" indent="0">
              <a:buNone/>
              <a:defRPr sz="921"/>
            </a:lvl3pPr>
            <a:lvl4pPr marL="1052977" indent="0">
              <a:buNone/>
              <a:defRPr sz="768"/>
            </a:lvl4pPr>
            <a:lvl5pPr marL="1403970" indent="0">
              <a:buNone/>
              <a:defRPr sz="768"/>
            </a:lvl5pPr>
            <a:lvl6pPr marL="1754962" indent="0">
              <a:buNone/>
              <a:defRPr sz="768"/>
            </a:lvl6pPr>
            <a:lvl7pPr marL="2105955" indent="0">
              <a:buNone/>
              <a:defRPr sz="768"/>
            </a:lvl7pPr>
            <a:lvl8pPr marL="2456947" indent="0">
              <a:buNone/>
              <a:defRPr sz="768"/>
            </a:lvl8pPr>
            <a:lvl9pPr marL="2807940" indent="0">
              <a:buNone/>
              <a:defRPr sz="768"/>
            </a:lvl9pPr>
          </a:lstStyle>
          <a:p>
            <a:pPr lvl="0"/>
            <a:r>
              <a:rPr lang="en-US" smtClean="0"/>
              <a:t>Edit Master text styles</a:t>
            </a:r>
          </a:p>
        </p:txBody>
      </p:sp>
      <p:sp>
        <p:nvSpPr>
          <p:cNvPr id="5" name="Date Placeholder 4"/>
          <p:cNvSpPr>
            <a:spLocks noGrp="1"/>
          </p:cNvSpPr>
          <p:nvPr>
            <p:ph type="dt" sz="half" idx="10"/>
          </p:nvPr>
        </p:nvSpPr>
        <p:spPr/>
        <p:txBody>
          <a:bodyPr/>
          <a:lstStyle/>
          <a:p>
            <a:fld id="{6BFC4402-9D5A-494D-9EA1-5464BAE0ED5B}" type="datetimeFigureOut">
              <a:rPr lang="en-IN" smtClean="0"/>
              <a:t>17-04-2025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825404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2620" y="536702"/>
            <a:ext cx="6054685" cy="194845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82620" y="2683500"/>
            <a:ext cx="6054685" cy="639606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82620" y="9343248"/>
            <a:ext cx="1579483" cy="536700"/>
          </a:xfrm>
          <a:prstGeom prst="rect">
            <a:avLst/>
          </a:prstGeom>
        </p:spPr>
        <p:txBody>
          <a:bodyPr vert="horz" lIns="91440" tIns="45720" rIns="91440" bIns="45720" rtlCol="0" anchor="ctr"/>
          <a:lstStyle>
            <a:lvl1pPr algn="l">
              <a:defRPr sz="921">
                <a:solidFill>
                  <a:schemeClr val="tx1">
                    <a:tint val="75000"/>
                  </a:schemeClr>
                </a:solidFill>
              </a:defRPr>
            </a:lvl1pPr>
          </a:lstStyle>
          <a:p>
            <a:fld id="{6BFC4402-9D5A-494D-9EA1-5464BAE0ED5B}" type="datetimeFigureOut">
              <a:rPr lang="en-IN" smtClean="0"/>
              <a:t>17-04-2025</a:t>
            </a:fld>
            <a:endParaRPr lang="en-IN"/>
          </a:p>
        </p:txBody>
      </p:sp>
      <p:sp>
        <p:nvSpPr>
          <p:cNvPr id="5" name="Footer Placeholder 4"/>
          <p:cNvSpPr>
            <a:spLocks noGrp="1"/>
          </p:cNvSpPr>
          <p:nvPr>
            <p:ph type="ftr" sz="quarter" idx="3"/>
          </p:nvPr>
        </p:nvSpPr>
        <p:spPr>
          <a:xfrm>
            <a:off x="2325350" y="9343248"/>
            <a:ext cx="2369225" cy="536700"/>
          </a:xfrm>
          <a:prstGeom prst="rect">
            <a:avLst/>
          </a:prstGeom>
        </p:spPr>
        <p:txBody>
          <a:bodyPr vert="horz" lIns="91440" tIns="45720" rIns="91440" bIns="45720" rtlCol="0" anchor="ctr"/>
          <a:lstStyle>
            <a:lvl1pPr algn="ctr">
              <a:defRPr sz="921">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957822" y="9343248"/>
            <a:ext cx="1579483" cy="536700"/>
          </a:xfrm>
          <a:prstGeom prst="rect">
            <a:avLst/>
          </a:prstGeom>
        </p:spPr>
        <p:txBody>
          <a:bodyPr vert="horz" lIns="91440" tIns="45720" rIns="91440" bIns="45720" rtlCol="0" anchor="ctr"/>
          <a:lstStyle>
            <a:lvl1pPr algn="r">
              <a:defRPr sz="921">
                <a:solidFill>
                  <a:schemeClr val="tx1">
                    <a:tint val="75000"/>
                  </a:schemeClr>
                </a:solidFill>
              </a:defRPr>
            </a:lvl1pPr>
          </a:lstStyle>
          <a:p>
            <a:fld id="{6E9DDC23-60C2-4F15-805E-914C93DC7401}" type="slidenum">
              <a:rPr lang="en-IN" smtClean="0"/>
              <a:t>‹#›</a:t>
            </a:fld>
            <a:endParaRPr lang="en-IN"/>
          </a:p>
        </p:txBody>
      </p:sp>
      <p:sp>
        <p:nvSpPr>
          <p:cNvPr id="7" name="Round Same Side Corner Rectangle 6"/>
          <p:cNvSpPr/>
          <p:nvPr userDrawn="1"/>
        </p:nvSpPr>
        <p:spPr>
          <a:xfrm flipV="1">
            <a:off x="-1" y="9916829"/>
            <a:ext cx="7019925" cy="163796"/>
          </a:xfrm>
          <a:prstGeom prst="round2Same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599" tIns="46799" rIns="93599" bIns="46799" numCol="1" spcCol="0" rtlCol="0" fromWordArt="0" anchor="ctr" anchorCtr="0" forceAA="0" compatLnSpc="1">
            <a:prstTxWarp prst="textNoShape">
              <a:avLst/>
            </a:prstTxWarp>
            <a:noAutofit/>
          </a:bodyPr>
          <a:lstStyle/>
          <a:p>
            <a:pPr algn="ctr"/>
            <a:endParaRPr lang="en-IN" sz="1968"/>
          </a:p>
        </p:txBody>
      </p:sp>
      <p:sp>
        <p:nvSpPr>
          <p:cNvPr id="8" name="Holder 3"/>
          <p:cNvSpPr txBox="1">
            <a:spLocks/>
          </p:cNvSpPr>
          <p:nvPr userDrawn="1"/>
        </p:nvSpPr>
        <p:spPr>
          <a:xfrm>
            <a:off x="193675" y="9935718"/>
            <a:ext cx="6473931" cy="126018"/>
          </a:xfrm>
          <a:prstGeom prst="rect">
            <a:avLst/>
          </a:prstGeom>
        </p:spPr>
        <p:txBody>
          <a:bodyPr lIns="0" tIns="0" rIns="0" bIns="0"/>
          <a:lstStyle>
            <a:defPPr>
              <a:defRPr lang="en-US"/>
            </a:defPPr>
            <a:lvl1pPr marL="0" algn="l" defTabSz="914400" rtl="0" eaLnBrk="1" latinLnBrk="0" hangingPunct="1">
              <a:defRPr sz="800" b="0" i="0" kern="1200">
                <a:solidFill>
                  <a:srgbClr val="2B2A29"/>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3000">
              <a:spcBef>
                <a:spcPts val="123"/>
              </a:spcBef>
              <a:defRPr/>
            </a:pPr>
            <a:r>
              <a:rPr lang="en-US" sz="717" dirty="0" smtClean="0">
                <a:solidFill>
                  <a:schemeClr val="bg1"/>
                </a:solidFill>
              </a:rPr>
              <a:t>Choice Equity Broking Pvt. Ltd.—Research Analyst</a:t>
            </a:r>
            <a:r>
              <a:rPr lang="en-US" sz="717" spc="-5" dirty="0" smtClean="0">
                <a:solidFill>
                  <a:schemeClr val="bg1"/>
                </a:solidFill>
              </a:rPr>
              <a:t> - INH000000222 </a:t>
            </a:r>
            <a:r>
              <a:rPr lang="en-US" sz="717" spc="0" dirty="0" smtClean="0">
                <a:solidFill>
                  <a:schemeClr val="bg1"/>
                </a:solidFill>
              </a:rPr>
              <a:t>|</a:t>
            </a:r>
            <a:r>
              <a:rPr lang="en-US" sz="717" spc="0" baseline="0" dirty="0" smtClean="0">
                <a:solidFill>
                  <a:schemeClr val="bg1"/>
                </a:solidFill>
              </a:rPr>
              <a:t> </a:t>
            </a:r>
            <a:r>
              <a:rPr lang="en-US" sz="717" spc="-5" dirty="0" smtClean="0">
                <a:solidFill>
                  <a:schemeClr val="bg1"/>
                </a:solidFill>
              </a:rPr>
              <a:t>Email: institutional.equities@choiceindia.com</a:t>
            </a:r>
            <a:endParaRPr lang="en-US" sz="717" spc="-10" dirty="0">
              <a:solidFill>
                <a:schemeClr val="bg1"/>
              </a:solidFill>
            </a:endParaRPr>
          </a:p>
        </p:txBody>
      </p:sp>
      <p:sp>
        <p:nvSpPr>
          <p:cNvPr id="9" name="Rectangle 8"/>
          <p:cNvSpPr/>
          <p:nvPr userDrawn="1"/>
        </p:nvSpPr>
        <p:spPr>
          <a:xfrm rot="16200000">
            <a:off x="6099175" y="686752"/>
            <a:ext cx="1609344" cy="2358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599" tIns="46799" rIns="93599" bIns="46799" numCol="1" spcCol="0" rtlCol="0" fromWordArt="0" anchor="ctr" anchorCtr="0" forceAA="0" compatLnSpc="1">
            <a:prstTxWarp prst="textNoShape">
              <a:avLst/>
            </a:prstTxWarp>
            <a:noAutofit/>
          </a:bodyPr>
          <a:lstStyle/>
          <a:p>
            <a:pPr algn="ctr"/>
            <a:r>
              <a:rPr lang="en-US" sz="800" b="1" dirty="0" smtClean="0">
                <a:solidFill>
                  <a:schemeClr val="tx1"/>
                </a:solidFill>
              </a:rPr>
              <a:t>Event</a:t>
            </a:r>
            <a:r>
              <a:rPr lang="en-US" sz="800" b="1" baseline="0" dirty="0" smtClean="0">
                <a:solidFill>
                  <a:schemeClr val="tx1"/>
                </a:solidFill>
              </a:rPr>
              <a:t> Update</a:t>
            </a:r>
            <a:endParaRPr lang="en-US" sz="800" b="1" dirty="0">
              <a:solidFill>
                <a:schemeClr val="tx1"/>
              </a:solidFill>
            </a:endParaRPr>
          </a:p>
        </p:txBody>
      </p:sp>
    </p:spTree>
    <p:extLst>
      <p:ext uri="{BB962C8B-B14F-4D97-AF65-F5344CB8AC3E}">
        <p14:creationId xmlns:p14="http://schemas.microsoft.com/office/powerpoint/2010/main" val="37981470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701985" rtl="0" eaLnBrk="1" latinLnBrk="0" hangingPunct="1">
        <a:lnSpc>
          <a:spcPct val="90000"/>
        </a:lnSpc>
        <a:spcBef>
          <a:spcPct val="0"/>
        </a:spcBef>
        <a:buNone/>
        <a:defRPr sz="3378" kern="1200">
          <a:solidFill>
            <a:schemeClr val="tx1"/>
          </a:solidFill>
          <a:latin typeface="+mj-lt"/>
          <a:ea typeface="+mj-ea"/>
          <a:cs typeface="+mj-cs"/>
        </a:defRPr>
      </a:lvl1pPr>
    </p:titleStyle>
    <p:bodyStyle>
      <a:lvl1pPr marL="175496" indent="-175496" algn="l" defTabSz="701985" rtl="0" eaLnBrk="1" latinLnBrk="0" hangingPunct="1">
        <a:lnSpc>
          <a:spcPct val="90000"/>
        </a:lnSpc>
        <a:spcBef>
          <a:spcPts val="768"/>
        </a:spcBef>
        <a:buFont typeface="Arial" panose="020B0604020202020204" pitchFamily="34" charset="0"/>
        <a:buChar char="•"/>
        <a:defRPr sz="2150" kern="1200">
          <a:solidFill>
            <a:schemeClr val="tx1"/>
          </a:solidFill>
          <a:latin typeface="+mn-lt"/>
          <a:ea typeface="+mn-ea"/>
          <a:cs typeface="+mn-cs"/>
        </a:defRPr>
      </a:lvl1pPr>
      <a:lvl2pPr marL="526489" indent="-175496" algn="l" defTabSz="701985" rtl="0" eaLnBrk="1" latinLnBrk="0" hangingPunct="1">
        <a:lnSpc>
          <a:spcPct val="90000"/>
        </a:lnSpc>
        <a:spcBef>
          <a:spcPts val="384"/>
        </a:spcBef>
        <a:buFont typeface="Arial" panose="020B0604020202020204" pitchFamily="34" charset="0"/>
        <a:buChar char="•"/>
        <a:defRPr sz="1842" kern="1200">
          <a:solidFill>
            <a:schemeClr val="tx1"/>
          </a:solidFill>
          <a:latin typeface="+mn-lt"/>
          <a:ea typeface="+mn-ea"/>
          <a:cs typeface="+mn-cs"/>
        </a:defRPr>
      </a:lvl2pPr>
      <a:lvl3pPr marL="877481" indent="-175496" algn="l" defTabSz="701985" rtl="0" eaLnBrk="1" latinLnBrk="0" hangingPunct="1">
        <a:lnSpc>
          <a:spcPct val="90000"/>
        </a:lnSpc>
        <a:spcBef>
          <a:spcPts val="384"/>
        </a:spcBef>
        <a:buFont typeface="Arial" panose="020B0604020202020204" pitchFamily="34" charset="0"/>
        <a:buChar char="•"/>
        <a:defRPr sz="1535" kern="1200">
          <a:solidFill>
            <a:schemeClr val="tx1"/>
          </a:solidFill>
          <a:latin typeface="+mn-lt"/>
          <a:ea typeface="+mn-ea"/>
          <a:cs typeface="+mn-cs"/>
        </a:defRPr>
      </a:lvl3pPr>
      <a:lvl4pPr marL="1228474"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4pPr>
      <a:lvl5pPr marL="1579466"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5pPr>
      <a:lvl6pPr marL="1930458"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6pPr>
      <a:lvl7pPr marL="2281451"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7pPr>
      <a:lvl8pPr marL="2632443"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8pPr>
      <a:lvl9pPr marL="2983436"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9pPr>
    </p:bodyStyle>
    <p:otherStyle>
      <a:defPPr>
        <a:defRPr lang="en-US"/>
      </a:defPPr>
      <a:lvl1pPr marL="0" algn="l" defTabSz="701985" rtl="0" eaLnBrk="1" latinLnBrk="0" hangingPunct="1">
        <a:defRPr sz="1382" kern="1200">
          <a:solidFill>
            <a:schemeClr val="tx1"/>
          </a:solidFill>
          <a:latin typeface="+mn-lt"/>
          <a:ea typeface="+mn-ea"/>
          <a:cs typeface="+mn-cs"/>
        </a:defRPr>
      </a:lvl1pPr>
      <a:lvl2pPr marL="350992" algn="l" defTabSz="701985" rtl="0" eaLnBrk="1" latinLnBrk="0" hangingPunct="1">
        <a:defRPr sz="1382" kern="1200">
          <a:solidFill>
            <a:schemeClr val="tx1"/>
          </a:solidFill>
          <a:latin typeface="+mn-lt"/>
          <a:ea typeface="+mn-ea"/>
          <a:cs typeface="+mn-cs"/>
        </a:defRPr>
      </a:lvl2pPr>
      <a:lvl3pPr marL="701985" algn="l" defTabSz="701985" rtl="0" eaLnBrk="1" latinLnBrk="0" hangingPunct="1">
        <a:defRPr sz="1382" kern="1200">
          <a:solidFill>
            <a:schemeClr val="tx1"/>
          </a:solidFill>
          <a:latin typeface="+mn-lt"/>
          <a:ea typeface="+mn-ea"/>
          <a:cs typeface="+mn-cs"/>
        </a:defRPr>
      </a:lvl3pPr>
      <a:lvl4pPr marL="1052977" algn="l" defTabSz="701985" rtl="0" eaLnBrk="1" latinLnBrk="0" hangingPunct="1">
        <a:defRPr sz="1382" kern="1200">
          <a:solidFill>
            <a:schemeClr val="tx1"/>
          </a:solidFill>
          <a:latin typeface="+mn-lt"/>
          <a:ea typeface="+mn-ea"/>
          <a:cs typeface="+mn-cs"/>
        </a:defRPr>
      </a:lvl4pPr>
      <a:lvl5pPr marL="1403970" algn="l" defTabSz="701985" rtl="0" eaLnBrk="1" latinLnBrk="0" hangingPunct="1">
        <a:defRPr sz="1382" kern="1200">
          <a:solidFill>
            <a:schemeClr val="tx1"/>
          </a:solidFill>
          <a:latin typeface="+mn-lt"/>
          <a:ea typeface="+mn-ea"/>
          <a:cs typeface="+mn-cs"/>
        </a:defRPr>
      </a:lvl5pPr>
      <a:lvl6pPr marL="1754962" algn="l" defTabSz="701985" rtl="0" eaLnBrk="1" latinLnBrk="0" hangingPunct="1">
        <a:defRPr sz="1382" kern="1200">
          <a:solidFill>
            <a:schemeClr val="tx1"/>
          </a:solidFill>
          <a:latin typeface="+mn-lt"/>
          <a:ea typeface="+mn-ea"/>
          <a:cs typeface="+mn-cs"/>
        </a:defRPr>
      </a:lvl6pPr>
      <a:lvl7pPr marL="2105955" algn="l" defTabSz="701985" rtl="0" eaLnBrk="1" latinLnBrk="0" hangingPunct="1">
        <a:defRPr sz="1382" kern="1200">
          <a:solidFill>
            <a:schemeClr val="tx1"/>
          </a:solidFill>
          <a:latin typeface="+mn-lt"/>
          <a:ea typeface="+mn-ea"/>
          <a:cs typeface="+mn-cs"/>
        </a:defRPr>
      </a:lvl7pPr>
      <a:lvl8pPr marL="2456947" algn="l" defTabSz="701985" rtl="0" eaLnBrk="1" latinLnBrk="0" hangingPunct="1">
        <a:defRPr sz="1382" kern="1200">
          <a:solidFill>
            <a:schemeClr val="tx1"/>
          </a:solidFill>
          <a:latin typeface="+mn-lt"/>
          <a:ea typeface="+mn-ea"/>
          <a:cs typeface="+mn-cs"/>
        </a:defRPr>
      </a:lvl8pPr>
      <a:lvl9pPr marL="2807940" algn="l" defTabSz="701985" rtl="0" eaLnBrk="1" latinLnBrk="0" hangingPunct="1">
        <a:defRPr sz="138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inyurl.com/3b9u5fmd" TargetMode="External"/><Relationship Id="rId7"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tinyurl.com/3z638j95"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ig@choiceindia.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7405" t="27769" r="11047" b="44444"/>
          <a:stretch/>
        </p:blipFill>
        <p:spPr>
          <a:xfrm>
            <a:off x="5449988" y="128390"/>
            <a:ext cx="1267804" cy="432000"/>
          </a:xfrm>
          <a:prstGeom prst="rect">
            <a:avLst/>
          </a:prstGeom>
        </p:spPr>
      </p:pic>
      <p:sp>
        <p:nvSpPr>
          <p:cNvPr id="9" name="Rectangle 8"/>
          <p:cNvSpPr/>
          <p:nvPr/>
        </p:nvSpPr>
        <p:spPr>
          <a:xfrm>
            <a:off x="99580" y="531009"/>
            <a:ext cx="6519734" cy="323165"/>
          </a:xfrm>
          <a:prstGeom prst="rect">
            <a:avLst/>
          </a:prstGeom>
        </p:spPr>
        <p:txBody>
          <a:bodyPr wrap="none">
            <a:spAutoFit/>
          </a:bodyPr>
          <a:lstStyle/>
          <a:p>
            <a:pPr>
              <a:tabLst>
                <a:tab pos="4445904" algn="r"/>
              </a:tabLst>
            </a:pPr>
            <a:r>
              <a:rPr lang="en-US" sz="1500" b="1" dirty="0">
                <a:latin typeface="+mj-lt"/>
              </a:rPr>
              <a:t>Zydus Lifesciences: Mirabegron Launch Blocked, </a:t>
            </a:r>
            <a:r>
              <a:rPr lang="en-US" sz="1500" b="1" dirty="0" smtClean="0">
                <a:latin typeface="+mj-lt"/>
              </a:rPr>
              <a:t>Estimates </a:t>
            </a:r>
            <a:r>
              <a:rPr lang="en-US" sz="1500" b="1" dirty="0">
                <a:latin typeface="+mj-lt"/>
              </a:rPr>
              <a:t>Lowered</a:t>
            </a:r>
          </a:p>
        </p:txBody>
      </p:sp>
      <p:sp>
        <p:nvSpPr>
          <p:cNvPr id="11" name="Rectangle 10"/>
          <p:cNvSpPr/>
          <p:nvPr/>
        </p:nvSpPr>
        <p:spPr>
          <a:xfrm>
            <a:off x="113265" y="186101"/>
            <a:ext cx="2945250" cy="223550"/>
          </a:xfrm>
          <a:prstGeom prst="rect">
            <a:avLst/>
          </a:prstGeom>
        </p:spPr>
        <p:txBody>
          <a:bodyPr wrap="square">
            <a:spAutoFit/>
          </a:bodyPr>
          <a:lstStyle/>
          <a:p>
            <a:pPr>
              <a:tabLst>
                <a:tab pos="5264887" algn="r"/>
              </a:tabLst>
            </a:pPr>
            <a:r>
              <a:rPr lang="en-US" sz="819" b="1" dirty="0">
                <a:latin typeface="+mj-lt"/>
              </a:rPr>
              <a:t>Institutional </a:t>
            </a:r>
            <a:r>
              <a:rPr lang="en-US" sz="819" b="1" dirty="0" smtClean="0">
                <a:latin typeface="+mj-lt"/>
              </a:rPr>
              <a:t>Equities | Healthcare</a:t>
            </a:r>
            <a:endParaRPr lang="en-US" sz="819" b="1" dirty="0">
              <a:latin typeface="+mj-lt"/>
            </a:endParaRPr>
          </a:p>
        </p:txBody>
      </p:sp>
      <p:sp>
        <p:nvSpPr>
          <p:cNvPr id="13" name="TextBox 12"/>
          <p:cNvSpPr txBox="1"/>
          <p:nvPr/>
        </p:nvSpPr>
        <p:spPr>
          <a:xfrm>
            <a:off x="2865120" y="2524792"/>
            <a:ext cx="3769360" cy="6186309"/>
          </a:xfrm>
          <a:prstGeom prst="rect">
            <a:avLst/>
          </a:prstGeom>
          <a:noFill/>
          <a:ln>
            <a:noFill/>
          </a:ln>
        </p:spPr>
        <p:txBody>
          <a:bodyPr wrap="square" rtlCol="0">
            <a:spAutoFit/>
          </a:bodyPr>
          <a:lstStyle/>
          <a:p>
            <a:pPr lvl="0" algn="just" defTabSz="914400" eaLnBrk="0" fontAlgn="base" hangingPunct="0">
              <a:spcBef>
                <a:spcPct val="0"/>
              </a:spcBef>
              <a:spcAft>
                <a:spcPct val="0"/>
              </a:spcAft>
            </a:pPr>
            <a:r>
              <a:rPr lang="en-US" altLang="en-US" sz="900" b="1" dirty="0">
                <a:solidFill>
                  <a:srgbClr val="0070C0"/>
                </a:solidFill>
                <a:latin typeface="Arial" panose="020B0604020202020204" pitchFamily="34" charset="0"/>
              </a:rPr>
              <a:t>Astellas vs Lupin and Zydus in the Myrbetriq Legal Battle</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dirty="0"/>
              <a:t>Astellas Pharma is the innovator of Myrbetriq, a treatment for overactive bladder, launched in 2012, which later became a blockbuster drug.</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dirty="0"/>
              <a:t>In 2019, Lupin and Zydus Lifesciences filed ANDAs with the USFDA to market generic versions of Myrbetriq.</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dirty="0"/>
              <a:t>Both companies have since faced patent litigation initiated by Astellas.</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dirty="0"/>
              <a:t>In June 2023, the Delaware district court invalidated Astellas’ </a:t>
            </a:r>
            <a:r>
              <a:rPr lang="en-US" sz="900" dirty="0" smtClean="0"/>
              <a:t>Mirabegron </a:t>
            </a:r>
            <a:r>
              <a:rPr lang="en-US" sz="900" dirty="0"/>
              <a:t>patent, because it was just using existing drug-making methods to solve a known problem (how food affects drug absorption), and that’s not considered a true invention under patent law. </a:t>
            </a:r>
            <a:endParaRPr lang="en-US" sz="900" dirty="0" smtClean="0"/>
          </a:p>
          <a:p>
            <a:pPr marL="171450" lvl="0" indent="-171450" algn="just" defTabSz="914400" eaLnBrk="0" fontAlgn="base" hangingPunct="0">
              <a:spcBef>
                <a:spcPct val="0"/>
              </a:spcBef>
              <a:spcAft>
                <a:spcPct val="0"/>
              </a:spcAft>
              <a:buFont typeface="Wingdings" panose="05000000000000000000" pitchFamily="2" charset="2"/>
              <a:buChar char="§"/>
            </a:pPr>
            <a:r>
              <a:rPr lang="en-US" sz="900" dirty="0" smtClean="0"/>
              <a:t>However</a:t>
            </a:r>
            <a:r>
              <a:rPr lang="en-US" sz="900" dirty="0"/>
              <a:t>, the US Court of Appeals vacated that decision in September 2024 and remanded the case for further proceedings.</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dirty="0"/>
              <a:t>Despite the ongoing litigation, Lupin and Zydus launched their generics in the US after receiving FDA approval, as the court denied Astellas’ injunction request.</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dirty="0"/>
              <a:t>A recent US court ruling favored Astellas, potentially affecting the commercial outlook for </a:t>
            </a:r>
            <a:r>
              <a:rPr lang="en-US" sz="900" dirty="0" err="1"/>
              <a:t>Lupin’s</a:t>
            </a:r>
            <a:r>
              <a:rPr lang="en-US" sz="900" dirty="0"/>
              <a:t> and Zydus’s versions.</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dirty="0"/>
              <a:t>As per IQVIA, Myrbetriq recorded U.S. sales of approximately USD 1.6 Bn as of July 2024.</a:t>
            </a:r>
          </a:p>
          <a:p>
            <a:pPr lvl="0" algn="just" defTabSz="914400" eaLnBrk="0" fontAlgn="base" hangingPunct="0">
              <a:spcBef>
                <a:spcPct val="0"/>
              </a:spcBef>
              <a:spcAft>
                <a:spcPct val="0"/>
              </a:spcAft>
            </a:pPr>
            <a:endParaRPr lang="en-US" sz="900" dirty="0"/>
          </a:p>
          <a:p>
            <a:pPr lvl="0" algn="just" defTabSz="914400" eaLnBrk="0" fontAlgn="base" hangingPunct="0">
              <a:spcBef>
                <a:spcPct val="0"/>
              </a:spcBef>
              <a:spcAft>
                <a:spcPct val="0"/>
              </a:spcAft>
            </a:pPr>
            <a:r>
              <a:rPr lang="en-US" sz="900" b="1" dirty="0">
                <a:solidFill>
                  <a:srgbClr val="0070C0"/>
                </a:solidFill>
              </a:rPr>
              <a:t>Possible Scenarios for Zydus and Lupin to Navigate the Case</a:t>
            </a:r>
          </a:p>
          <a:p>
            <a:pPr lvl="0" algn="just" defTabSz="914400" eaLnBrk="0" fontAlgn="base" hangingPunct="0">
              <a:spcBef>
                <a:spcPct val="0"/>
              </a:spcBef>
              <a:spcAft>
                <a:spcPct val="0"/>
              </a:spcAft>
            </a:pPr>
            <a:r>
              <a:rPr lang="en-US" sz="900" dirty="0"/>
              <a:t>With ongoing litigation, Zydus and Lupin have two main strategic options, each with its own set of opportunities and risks:</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b="1" dirty="0"/>
              <a:t>Pursue Ongoing Litigation and Appeal Decisions</a:t>
            </a:r>
            <a:r>
              <a:rPr lang="en-US" sz="900" dirty="0"/>
              <a:t>: Both companies can continue to challenge Astellas’ patent claims by appealing the recent ruling. If successful, they could secure a favorable decision allowing continued sales of their generic versions of Myrbetriq in the U.S. This option offers significant upside if they win but carries the risk of prolonged legal battles and costs if they lose. The appeal process could also delay a final resolution for months or even years.</a:t>
            </a:r>
          </a:p>
          <a:p>
            <a:pPr marL="171450" lvl="0" indent="-171450" algn="just" defTabSz="914400" eaLnBrk="0" fontAlgn="base" hangingPunct="0">
              <a:spcBef>
                <a:spcPct val="0"/>
              </a:spcBef>
              <a:spcAft>
                <a:spcPct val="0"/>
              </a:spcAft>
              <a:buFont typeface="Wingdings" panose="05000000000000000000" pitchFamily="2" charset="2"/>
              <a:buChar char="§"/>
            </a:pPr>
            <a:r>
              <a:rPr lang="en-US" sz="900" b="1" dirty="0"/>
              <a:t>Explore Licensing or Partnership Opportunities</a:t>
            </a:r>
            <a:r>
              <a:rPr lang="en-US" sz="900" dirty="0"/>
              <a:t>: Given the litigation uncertainty, Zydus and Lupin could pursue licensing agreements with Astellas or other companies, allowing them to sell generics under mutually agreed terms, such as royalties or profit-sharing. This offers a more predictable revenue stream but may limit control over pricing and margins, and could reduce the revenue potential if the litigation is resolved in their favor.</a:t>
            </a:r>
          </a:p>
          <a:p>
            <a:pPr lvl="0" algn="just" defTabSz="914400" eaLnBrk="0" fontAlgn="base" hangingPunct="0">
              <a:spcBef>
                <a:spcPct val="0"/>
              </a:spcBef>
              <a:spcAft>
                <a:spcPct val="0"/>
              </a:spcAft>
            </a:pPr>
            <a:r>
              <a:rPr lang="en-US" sz="900" dirty="0"/>
              <a:t>That said, our current forecasts do not factor in the potential upside from continued generic sales in the US, nor any associated legal penalties or fees due to the uncertainty surrounding the situation.</a:t>
            </a:r>
          </a:p>
        </p:txBody>
      </p:sp>
      <p:graphicFrame>
        <p:nvGraphicFramePr>
          <p:cNvPr id="15" name="Table 14"/>
          <p:cNvGraphicFramePr>
            <a:graphicFrameLocks noGrp="1"/>
          </p:cNvGraphicFramePr>
          <p:nvPr>
            <p:extLst>
              <p:ext uri="{D42A27DB-BD31-4B8C-83A1-F6EECF244321}">
                <p14:modId xmlns:p14="http://schemas.microsoft.com/office/powerpoint/2010/main" val="585626933"/>
              </p:ext>
            </p:extLst>
          </p:nvPr>
        </p:nvGraphicFramePr>
        <p:xfrm>
          <a:off x="194511" y="1700667"/>
          <a:ext cx="2540795" cy="952883"/>
        </p:xfrm>
        <a:graphic>
          <a:graphicData uri="http://schemas.openxmlformats.org/drawingml/2006/table">
            <a:tbl>
              <a:tblPr firstRow="1">
                <a:tableStyleId>{D27102A9-8310-4765-A935-A1911B00CA55}</a:tableStyleId>
              </a:tblPr>
              <a:tblGrid>
                <a:gridCol w="1517872">
                  <a:extLst>
                    <a:ext uri="{9D8B030D-6E8A-4147-A177-3AD203B41FA5}">
                      <a16:colId xmlns:a16="http://schemas.microsoft.com/office/drawing/2014/main" val="4116378382"/>
                    </a:ext>
                  </a:extLst>
                </a:gridCol>
                <a:gridCol w="1022923">
                  <a:extLst>
                    <a:ext uri="{9D8B030D-6E8A-4147-A177-3AD203B41FA5}">
                      <a16:colId xmlns:a16="http://schemas.microsoft.com/office/drawing/2014/main" val="2030789618"/>
                    </a:ext>
                  </a:extLst>
                </a:gridCol>
              </a:tblGrid>
              <a:tr h="126449">
                <a:tc gridSpan="2">
                  <a:txBody>
                    <a:bodyPr/>
                    <a:lstStyle/>
                    <a:p>
                      <a:pPr algn="l" fontAlgn="b"/>
                      <a:r>
                        <a:rPr lang="en-US" sz="700" u="none" strike="noStrike" dirty="0">
                          <a:effectLst/>
                          <a:latin typeface="+mj-lt"/>
                        </a:rPr>
                        <a:t>Company Info</a:t>
                      </a:r>
                      <a:endParaRPr lang="en-IN" sz="700" b="1" i="0"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r" fontAlgn="b"/>
                      <a:endParaRPr lang="en-IN" sz="1400" b="0" i="0" u="none" strike="noStrike" dirty="0">
                        <a:solidFill>
                          <a:schemeClr val="bg1"/>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094212657"/>
                  </a:ext>
                </a:extLst>
              </a:tr>
              <a:tr h="137739">
                <a:tc>
                  <a:txBody>
                    <a:bodyPr/>
                    <a:lstStyle/>
                    <a:p>
                      <a:pPr algn="l" fontAlgn="b"/>
                      <a:r>
                        <a:rPr lang="en-IN" sz="700" u="none" strike="noStrike" kern="1200" dirty="0">
                          <a:solidFill>
                            <a:schemeClr val="tx1"/>
                          </a:solidFill>
                          <a:effectLst/>
                          <a:latin typeface="+mn-lt"/>
                          <a:ea typeface="+mn-ea"/>
                          <a:cs typeface="+mn-cs"/>
                        </a:rPr>
                        <a:t>BB Code</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u="none" strike="noStrike" dirty="0" smtClean="0">
                          <a:effectLst/>
                          <a:latin typeface="+mj-lt"/>
                        </a:rPr>
                        <a:t>ZYDUSLIF IN </a:t>
                      </a:r>
                      <a:r>
                        <a:rPr lang="en-IN" sz="700" u="none" strike="noStrike" dirty="0">
                          <a:effectLst/>
                          <a:latin typeface="+mj-lt"/>
                        </a:rPr>
                        <a:t>EQUITY</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460289616"/>
                  </a:ext>
                </a:extLst>
              </a:tr>
              <a:tr h="137739">
                <a:tc>
                  <a:txBody>
                    <a:bodyPr/>
                    <a:lstStyle/>
                    <a:p>
                      <a:pPr algn="l" fontAlgn="b"/>
                      <a:r>
                        <a:rPr lang="en-IN" sz="700" u="none" strike="noStrike" kern="1200" dirty="0">
                          <a:solidFill>
                            <a:schemeClr val="tx1"/>
                          </a:solidFill>
                          <a:effectLst/>
                          <a:latin typeface="+mn-lt"/>
                          <a:ea typeface="+mn-ea"/>
                          <a:cs typeface="+mn-cs"/>
                        </a:rPr>
                        <a:t>Face Value </a:t>
                      </a:r>
                      <a:r>
                        <a:rPr lang="en-IN" sz="700" u="none" strike="noStrike" kern="1200" dirty="0" smtClean="0">
                          <a:solidFill>
                            <a:schemeClr val="tx1"/>
                          </a:solidFill>
                          <a:effectLst/>
                          <a:latin typeface="+mn-lt"/>
                          <a:ea typeface="+mn-ea"/>
                          <a:cs typeface="+mn-cs"/>
                        </a:rPr>
                        <a:t>(INR)</a:t>
                      </a:r>
                      <a:endParaRPr lang="en-IN" sz="700" u="none" strike="noStrike"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u="none" strike="noStrike" dirty="0" smtClean="0">
                          <a:effectLst/>
                          <a:latin typeface="+mj-lt"/>
                        </a:rPr>
                        <a:t>1.0</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294639650"/>
                  </a:ext>
                </a:extLst>
              </a:tr>
              <a:tr h="137739">
                <a:tc>
                  <a:txBody>
                    <a:bodyPr/>
                    <a:lstStyle/>
                    <a:p>
                      <a:pPr algn="l" fontAlgn="b"/>
                      <a:r>
                        <a:rPr lang="en-IN" sz="700" u="none" strike="noStrike" kern="1200" dirty="0">
                          <a:solidFill>
                            <a:schemeClr val="tx1"/>
                          </a:solidFill>
                          <a:effectLst/>
                          <a:latin typeface="+mn-lt"/>
                          <a:ea typeface="+mn-ea"/>
                          <a:cs typeface="+mn-cs"/>
                        </a:rPr>
                        <a:t>52 </a:t>
                      </a:r>
                      <a:r>
                        <a:rPr lang="en-IN" sz="700" u="none" strike="noStrike" kern="1200" dirty="0" smtClean="0">
                          <a:solidFill>
                            <a:schemeClr val="tx1"/>
                          </a:solidFill>
                          <a:effectLst/>
                          <a:latin typeface="+mn-lt"/>
                          <a:ea typeface="+mn-ea"/>
                          <a:cs typeface="+mn-cs"/>
                        </a:rPr>
                        <a:t>W High/Low (INR)</a:t>
                      </a:r>
                      <a:endParaRPr lang="en-IN" sz="700" u="none" strike="noStrike"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u="none" strike="noStrike" dirty="0" smtClean="0">
                          <a:effectLst/>
                          <a:latin typeface="+mj-lt"/>
                        </a:rPr>
                        <a:t>1324/797</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467728185"/>
                  </a:ext>
                </a:extLst>
              </a:tr>
              <a:tr h="137739">
                <a:tc>
                  <a:txBody>
                    <a:bodyPr/>
                    <a:lstStyle/>
                    <a:p>
                      <a:pPr algn="l" fontAlgn="b"/>
                      <a:r>
                        <a:rPr lang="en-IN" sz="700" u="none" strike="noStrike" kern="1200" dirty="0">
                          <a:solidFill>
                            <a:schemeClr val="tx1"/>
                          </a:solidFill>
                          <a:effectLst/>
                          <a:latin typeface="+mn-lt"/>
                          <a:ea typeface="+mn-ea"/>
                          <a:cs typeface="+mn-cs"/>
                        </a:rPr>
                        <a:t>Mkt Cap (</a:t>
                      </a:r>
                      <a:r>
                        <a:rPr lang="en-IN" sz="700" u="none" strike="noStrike" kern="1200" dirty="0" err="1" smtClean="0">
                          <a:solidFill>
                            <a:schemeClr val="tx1"/>
                          </a:solidFill>
                          <a:effectLst/>
                          <a:latin typeface="+mn-lt"/>
                          <a:ea typeface="+mn-ea"/>
                          <a:cs typeface="+mn-cs"/>
                        </a:rPr>
                        <a:t>Bn</a:t>
                      </a:r>
                      <a:r>
                        <a:rPr lang="en-IN" sz="700" u="none" strike="noStrike" kern="1200" dirty="0" smtClean="0">
                          <a:solidFill>
                            <a:schemeClr val="tx1"/>
                          </a:solidFill>
                          <a:effectLst/>
                          <a:latin typeface="+mn-lt"/>
                          <a:ea typeface="+mn-ea"/>
                          <a:cs typeface="+mn-cs"/>
                        </a:rPr>
                        <a:t>)</a:t>
                      </a:r>
                      <a:endParaRPr lang="en-IN" sz="700" u="none" strike="noStrike"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indent="0" algn="r" defTabSz="914400" eaLnBrk="1" fontAlgn="b" latinLnBrk="0" hangingPunct="1">
                        <a:lnSpc>
                          <a:spcPct val="100000"/>
                        </a:lnSpc>
                        <a:spcBef>
                          <a:spcPts val="0"/>
                        </a:spcBef>
                        <a:spcAft>
                          <a:spcPts val="0"/>
                        </a:spcAft>
                        <a:buClrTx/>
                        <a:buSzTx/>
                        <a:buFontTx/>
                        <a:buNone/>
                        <a:tabLst/>
                        <a:defRPr/>
                      </a:pPr>
                      <a:r>
                        <a:rPr lang="en-IN" sz="700" u="none" strike="noStrike" dirty="0" smtClean="0">
                          <a:effectLst/>
                          <a:latin typeface="+mj-lt"/>
                        </a:rPr>
                        <a:t>INR 827</a:t>
                      </a:r>
                      <a:r>
                        <a:rPr lang="en-IN" sz="700" u="none" strike="noStrike" baseline="0" dirty="0" smtClean="0">
                          <a:effectLst/>
                          <a:latin typeface="+mj-lt"/>
                        </a:rPr>
                        <a:t> </a:t>
                      </a:r>
                      <a:r>
                        <a:rPr lang="en-US" sz="700" u="none" strike="noStrike" dirty="0" smtClean="0">
                          <a:solidFill>
                            <a:schemeClr val="tx1"/>
                          </a:solidFill>
                          <a:effectLst/>
                          <a:latin typeface="+mj-lt"/>
                        </a:rPr>
                        <a:t>/ </a:t>
                      </a:r>
                      <a:r>
                        <a:rPr lang="en-IN" sz="700" u="none" strike="noStrike" dirty="0" smtClean="0">
                          <a:solidFill>
                            <a:schemeClr val="tx1"/>
                          </a:solidFill>
                          <a:effectLst/>
                          <a:latin typeface="+mj-lt"/>
                        </a:rPr>
                        <a:t>$ 9.6</a:t>
                      </a:r>
                      <a:endParaRPr lang="en-IN" sz="700" b="0" i="0" u="none" strike="noStrike" dirty="0" smtClean="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729033554"/>
                  </a:ext>
                </a:extLst>
              </a:tr>
              <a:tr h="137739">
                <a:tc>
                  <a:txBody>
                    <a:bodyPr/>
                    <a:lstStyle/>
                    <a:p>
                      <a:pPr algn="l" fontAlgn="b"/>
                      <a:r>
                        <a:rPr lang="en-IN" sz="700" u="none" strike="noStrike" kern="1200" dirty="0">
                          <a:solidFill>
                            <a:schemeClr val="tx1"/>
                          </a:solidFill>
                          <a:effectLst/>
                          <a:latin typeface="+mn-lt"/>
                          <a:ea typeface="+mn-ea"/>
                          <a:cs typeface="+mn-cs"/>
                        </a:rPr>
                        <a:t>Shares o/s </a:t>
                      </a:r>
                      <a:r>
                        <a:rPr lang="en-IN" sz="700" u="none" strike="noStrike" kern="1200" dirty="0" smtClean="0">
                          <a:solidFill>
                            <a:schemeClr val="tx1"/>
                          </a:solidFill>
                          <a:effectLst/>
                          <a:latin typeface="+mn-lt"/>
                          <a:ea typeface="+mn-ea"/>
                          <a:cs typeface="+mn-cs"/>
                        </a:rPr>
                        <a:t>(Mn)                                                                      </a:t>
                      </a:r>
                      <a:endParaRPr lang="en-IN" sz="700" u="none" strike="noStrike"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b="0" i="0" u="none" strike="noStrike" dirty="0" smtClean="0">
                          <a:solidFill>
                            <a:schemeClr val="tx1"/>
                          </a:solidFill>
                          <a:effectLst/>
                          <a:latin typeface="+mj-lt"/>
                        </a:rPr>
                        <a:t>1,006</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795403085"/>
                  </a:ext>
                </a:extLst>
              </a:tr>
              <a:tr h="137739">
                <a:tc>
                  <a:txBody>
                    <a:bodyPr/>
                    <a:lstStyle/>
                    <a:p>
                      <a:pPr algn="l" fontAlgn="b"/>
                      <a:r>
                        <a:rPr lang="en-IN" sz="700" u="none" strike="noStrike" kern="1200" dirty="0">
                          <a:solidFill>
                            <a:schemeClr val="tx1"/>
                          </a:solidFill>
                          <a:effectLst/>
                          <a:latin typeface="+mn-lt"/>
                          <a:ea typeface="+mn-ea"/>
                          <a:cs typeface="+mn-cs"/>
                        </a:rPr>
                        <a:t>3M Avg. </a:t>
                      </a:r>
                      <a:r>
                        <a:rPr lang="en-IN" sz="700" u="none" strike="noStrike" kern="1200" dirty="0" smtClean="0">
                          <a:solidFill>
                            <a:schemeClr val="tx1"/>
                          </a:solidFill>
                          <a:effectLst/>
                          <a:latin typeface="+mn-lt"/>
                          <a:ea typeface="+mn-ea"/>
                          <a:cs typeface="+mn-cs"/>
                        </a:rPr>
                        <a:t>Daily </a:t>
                      </a:r>
                      <a:r>
                        <a:rPr lang="en-IN" sz="700" u="none" strike="noStrike" kern="1200" dirty="0">
                          <a:solidFill>
                            <a:schemeClr val="tx1"/>
                          </a:solidFill>
                          <a:effectLst/>
                          <a:latin typeface="+mn-lt"/>
                          <a:ea typeface="+mn-ea"/>
                          <a:cs typeface="+mn-cs"/>
                        </a:rPr>
                        <a:t>Volume</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b="0" i="0" u="none" strike="noStrike" dirty="0" smtClean="0">
                          <a:solidFill>
                            <a:schemeClr val="tx1"/>
                          </a:solidFill>
                          <a:effectLst/>
                          <a:latin typeface="+mj-lt"/>
                        </a:rPr>
                        <a:t>13,21,704</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697208599"/>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504997459"/>
              </p:ext>
            </p:extLst>
          </p:nvPr>
        </p:nvGraphicFramePr>
        <p:xfrm>
          <a:off x="193372" y="2728823"/>
          <a:ext cx="2552229" cy="1889432"/>
        </p:xfrm>
        <a:graphic>
          <a:graphicData uri="http://schemas.openxmlformats.org/drawingml/2006/table">
            <a:tbl>
              <a:tblPr firstRow="1">
                <a:tableStyleId>{D27102A9-8310-4765-A935-A1911B00CA55}</a:tableStyleId>
              </a:tblPr>
              <a:tblGrid>
                <a:gridCol w="698876">
                  <a:extLst>
                    <a:ext uri="{9D8B030D-6E8A-4147-A177-3AD203B41FA5}">
                      <a16:colId xmlns:a16="http://schemas.microsoft.com/office/drawing/2014/main" val="257808506"/>
                    </a:ext>
                  </a:extLst>
                </a:gridCol>
                <a:gridCol w="354726">
                  <a:extLst>
                    <a:ext uri="{9D8B030D-6E8A-4147-A177-3AD203B41FA5}">
                      <a16:colId xmlns:a16="http://schemas.microsoft.com/office/drawing/2014/main" val="4226443754"/>
                    </a:ext>
                  </a:extLst>
                </a:gridCol>
                <a:gridCol w="354724">
                  <a:extLst>
                    <a:ext uri="{9D8B030D-6E8A-4147-A177-3AD203B41FA5}">
                      <a16:colId xmlns:a16="http://schemas.microsoft.com/office/drawing/2014/main" val="2361936164"/>
                    </a:ext>
                  </a:extLst>
                </a:gridCol>
                <a:gridCol w="437894">
                  <a:extLst>
                    <a:ext uri="{9D8B030D-6E8A-4147-A177-3AD203B41FA5}">
                      <a16:colId xmlns:a16="http://schemas.microsoft.com/office/drawing/2014/main" val="1004685396"/>
                    </a:ext>
                  </a:extLst>
                </a:gridCol>
                <a:gridCol w="350481">
                  <a:extLst>
                    <a:ext uri="{9D8B030D-6E8A-4147-A177-3AD203B41FA5}">
                      <a16:colId xmlns:a16="http://schemas.microsoft.com/office/drawing/2014/main" val="4029621442"/>
                    </a:ext>
                  </a:extLst>
                </a:gridCol>
                <a:gridCol w="355528">
                  <a:extLst>
                    <a:ext uri="{9D8B030D-6E8A-4147-A177-3AD203B41FA5}">
                      <a16:colId xmlns:a16="http://schemas.microsoft.com/office/drawing/2014/main" val="2220901622"/>
                    </a:ext>
                  </a:extLst>
                </a:gridCol>
              </a:tblGrid>
              <a:tr h="128380">
                <a:tc gridSpan="6">
                  <a:txBody>
                    <a:bodyPr/>
                    <a:lstStyle/>
                    <a:p>
                      <a:pPr algn="l">
                        <a:lnSpc>
                          <a:spcPct val="107000"/>
                        </a:lnSpc>
                        <a:spcAft>
                          <a:spcPts val="0"/>
                        </a:spcAft>
                      </a:pPr>
                      <a:r>
                        <a:rPr lang="en-US" sz="700" dirty="0" smtClean="0">
                          <a:effectLst/>
                        </a:rPr>
                        <a:t>Key Financials</a:t>
                      </a:r>
                      <a:r>
                        <a:rPr lang="en-US" sz="700" baseline="0" dirty="0" smtClean="0">
                          <a:effectLst/>
                        </a:rPr>
                        <a:t> </a:t>
                      </a:r>
                      <a:endParaRPr lang="en-IN" sz="700" b="1" i="0"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909198849"/>
                  </a:ext>
                </a:extLst>
              </a:tr>
              <a:tr h="128380">
                <a:tc>
                  <a:txBody>
                    <a:bodyPr/>
                    <a:lstStyle/>
                    <a:p>
                      <a:pPr algn="l">
                        <a:lnSpc>
                          <a:spcPct val="107000"/>
                        </a:lnSpc>
                        <a:spcAft>
                          <a:spcPts val="0"/>
                        </a:spcAft>
                      </a:pPr>
                      <a:r>
                        <a:rPr lang="en-IN" sz="700" b="1" i="0" dirty="0" smtClean="0">
                          <a:effectLst/>
                        </a:rPr>
                        <a:t>INR </a:t>
                      </a:r>
                      <a:r>
                        <a:rPr lang="en-IN" sz="700" b="1" i="0" dirty="0" err="1" smtClean="0">
                          <a:effectLst/>
                        </a:rPr>
                        <a:t>Bn</a:t>
                      </a:r>
                      <a:endParaRPr lang="en-IN" sz="700" b="1" i="0"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0" dirty="0">
                          <a:effectLst/>
                        </a:rPr>
                        <a:t>FY23</a:t>
                      </a:r>
                      <a:endParaRPr lang="en-IN" sz="700" b="1" i="0"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0" dirty="0">
                          <a:effectLst/>
                        </a:rPr>
                        <a:t>FY24</a:t>
                      </a:r>
                      <a:endParaRPr lang="en-IN" sz="700" b="1" i="0"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0" dirty="0">
                          <a:effectLst/>
                        </a:rPr>
                        <a:t>FY25E</a:t>
                      </a:r>
                      <a:endParaRPr lang="en-IN" sz="700" b="1" i="0"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0" dirty="0">
                          <a:effectLst/>
                        </a:rPr>
                        <a:t>FY26E</a:t>
                      </a:r>
                      <a:endParaRPr lang="en-IN" sz="700" b="1" i="0"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0" dirty="0">
                          <a:effectLst/>
                        </a:rPr>
                        <a:t>FY27E</a:t>
                      </a:r>
                      <a:endParaRPr lang="en-IN" sz="700" b="1" i="0"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043712234"/>
                  </a:ext>
                </a:extLst>
              </a:tr>
              <a:tr h="136056">
                <a:tc>
                  <a:txBody>
                    <a:bodyPr/>
                    <a:lstStyle/>
                    <a:p>
                      <a:pPr algn="l">
                        <a:lnSpc>
                          <a:spcPct val="107000"/>
                        </a:lnSpc>
                        <a:spcAft>
                          <a:spcPts val="0"/>
                        </a:spcAft>
                      </a:pPr>
                      <a:r>
                        <a:rPr lang="en-IN" sz="700" dirty="0">
                          <a:effectLst/>
                        </a:rPr>
                        <a:t>Revenue</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172.4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195.5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229.6</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257.5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297.3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367485711"/>
                  </a:ext>
                </a:extLst>
              </a:tr>
              <a:tr h="136056">
                <a:tc>
                  <a:txBody>
                    <a:bodyPr/>
                    <a:lstStyle/>
                    <a:p>
                      <a:pPr algn="l">
                        <a:lnSpc>
                          <a:spcPct val="107000"/>
                        </a:lnSpc>
                        <a:spcAft>
                          <a:spcPts val="0"/>
                        </a:spcAft>
                      </a:pPr>
                      <a:r>
                        <a:rPr lang="en-IN" sz="700" dirty="0">
                          <a:effectLst/>
                        </a:rPr>
                        <a:t>YoY </a:t>
                      </a:r>
                      <a:r>
                        <a:rPr lang="en-IN" sz="700" dirty="0" smtClean="0">
                          <a:effectLst/>
                        </a:rPr>
                        <a:t>(%)</a:t>
                      </a:r>
                      <a:endParaRPr lang="en-IN" sz="700" b="1" i="1" dirty="0">
                        <a:solidFill>
                          <a:schemeClr val="accent6">
                            <a:lumMod val="50000"/>
                          </a:schemeClr>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14.1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13.4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17.5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12.1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15.4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386278296"/>
                  </a:ext>
                </a:extLst>
              </a:tr>
              <a:tr h="136056">
                <a:tc>
                  <a:txBody>
                    <a:bodyPr/>
                    <a:lstStyle/>
                    <a:p>
                      <a:pPr algn="l">
                        <a:lnSpc>
                          <a:spcPct val="107000"/>
                        </a:lnSpc>
                        <a:spcAft>
                          <a:spcPts val="0"/>
                        </a:spcAft>
                      </a:pPr>
                      <a:r>
                        <a:rPr lang="en-IN" sz="700" dirty="0">
                          <a:effectLst/>
                        </a:rPr>
                        <a:t>EBITDA</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38.6</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53.8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65.5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72.3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84.8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556520304"/>
                  </a:ext>
                </a:extLst>
              </a:tr>
              <a:tr h="136056">
                <a:tc>
                  <a:txBody>
                    <a:bodyPr/>
                    <a:lstStyle/>
                    <a:p>
                      <a:pPr algn="l">
                        <a:lnSpc>
                          <a:spcPct val="107000"/>
                        </a:lnSpc>
                        <a:spcAft>
                          <a:spcPts val="0"/>
                        </a:spcAft>
                      </a:pPr>
                      <a:r>
                        <a:rPr lang="en-IN" sz="700" dirty="0" smtClean="0">
                          <a:effectLst/>
                        </a:rPr>
                        <a:t>EBITDAM %</a:t>
                      </a:r>
                      <a:endParaRPr lang="en-IN" sz="700" b="1" dirty="0">
                        <a:solidFill>
                          <a:schemeClr val="accent3">
                            <a:lumMod val="50000"/>
                          </a:schemeClr>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22.4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27.5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28.5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28.1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28.5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459111701"/>
                  </a:ext>
                </a:extLst>
              </a:tr>
              <a:tr h="136056">
                <a:tc>
                  <a:txBody>
                    <a:bodyPr/>
                    <a:lstStyle/>
                    <a:p>
                      <a:pPr algn="l">
                        <a:lnSpc>
                          <a:spcPct val="107000"/>
                        </a:lnSpc>
                        <a:spcAft>
                          <a:spcPts val="0"/>
                        </a:spcAft>
                      </a:pPr>
                      <a:r>
                        <a:rPr lang="en-IN" sz="700" dirty="0" err="1" smtClean="0">
                          <a:effectLst/>
                        </a:rPr>
                        <a:t>Adj</a:t>
                      </a:r>
                      <a:r>
                        <a:rPr lang="en-IN" sz="700" baseline="0" dirty="0" smtClean="0">
                          <a:effectLst/>
                        </a:rPr>
                        <a:t> </a:t>
                      </a:r>
                      <a:r>
                        <a:rPr lang="en-IN" sz="700" dirty="0" smtClean="0">
                          <a:effectLst/>
                        </a:rPr>
                        <a:t> </a:t>
                      </a:r>
                      <a:r>
                        <a:rPr lang="en-IN" sz="700" dirty="0">
                          <a:effectLst/>
                        </a:rPr>
                        <a:t>PAT</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24.3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38.7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46.3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51.1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60.1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36730602"/>
                  </a:ext>
                </a:extLst>
              </a:tr>
              <a:tr h="136056">
                <a:tc>
                  <a:txBody>
                    <a:bodyPr/>
                    <a:lstStyle/>
                    <a:p>
                      <a:pPr algn="l">
                        <a:lnSpc>
                          <a:spcPct val="107000"/>
                        </a:lnSpc>
                        <a:spcAft>
                          <a:spcPts val="0"/>
                        </a:spcAft>
                      </a:pPr>
                      <a:r>
                        <a:rPr lang="en-IN" sz="700" dirty="0">
                          <a:effectLst/>
                        </a:rPr>
                        <a:t>EPS</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24.0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38.4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46.0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50.8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59.7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303693646"/>
                  </a:ext>
                </a:extLst>
              </a:tr>
              <a:tr h="136056">
                <a:tc>
                  <a:txBody>
                    <a:bodyPr/>
                    <a:lstStyle/>
                    <a:p>
                      <a:pPr algn="l">
                        <a:lnSpc>
                          <a:spcPct val="107000"/>
                        </a:lnSpc>
                        <a:spcAft>
                          <a:spcPts val="0"/>
                        </a:spcAft>
                      </a:pPr>
                      <a:r>
                        <a:rPr lang="en-IN" sz="700" dirty="0" smtClean="0">
                          <a:effectLst/>
                        </a:rPr>
                        <a:t>ROE </a:t>
                      </a:r>
                      <a:r>
                        <a:rPr lang="en-IN" sz="700" dirty="0">
                          <a:effectLst/>
                        </a:rPr>
                        <a:t>%</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13.9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19.5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18.9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17.3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16.9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757103495"/>
                  </a:ext>
                </a:extLst>
              </a:tr>
              <a:tr h="136056">
                <a:tc>
                  <a:txBody>
                    <a:bodyPr/>
                    <a:lstStyle/>
                    <a:p>
                      <a:pPr algn="l">
                        <a:lnSpc>
                          <a:spcPct val="107000"/>
                        </a:lnSpc>
                        <a:spcAft>
                          <a:spcPts val="0"/>
                        </a:spcAft>
                      </a:pPr>
                      <a:r>
                        <a:rPr lang="en-IN" sz="700" dirty="0">
                          <a:effectLst/>
                        </a:rPr>
                        <a:t>ROCE %</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17.8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23.8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23.7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21.7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21.2</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808179562"/>
                  </a:ext>
                </a:extLst>
              </a:tr>
              <a:tr h="136056">
                <a:tc>
                  <a:txBody>
                    <a:bodyPr/>
                    <a:lstStyle/>
                    <a:p>
                      <a:pPr algn="l">
                        <a:lnSpc>
                          <a:spcPct val="107000"/>
                        </a:lnSpc>
                        <a:spcAft>
                          <a:spcPts val="0"/>
                        </a:spcAft>
                      </a:pPr>
                      <a:r>
                        <a:rPr lang="en-IN" sz="700" dirty="0">
                          <a:effectLst/>
                        </a:rPr>
                        <a:t>PE(x)</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42.5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21.4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17.9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16.2</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13.8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926456574"/>
                  </a:ext>
                </a:extLst>
              </a:tr>
              <a:tr h="136056">
                <a:tc>
                  <a:txBody>
                    <a:bodyPr/>
                    <a:lstStyle/>
                    <a:p>
                      <a:pPr algn="l">
                        <a:lnSpc>
                          <a:spcPct val="107000"/>
                        </a:lnSpc>
                        <a:spcAft>
                          <a:spcPts val="0"/>
                        </a:spcAft>
                      </a:pPr>
                      <a:r>
                        <a:rPr lang="en-IN" sz="700" dirty="0" smtClean="0">
                          <a:effectLst/>
                        </a:rPr>
                        <a:t>EV/EBITDA</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22.0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15.7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12.9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11.6</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9.8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278945177"/>
                  </a:ext>
                </a:extLst>
              </a:tr>
              <a:tr h="136056">
                <a:tc>
                  <a:txBody>
                    <a:bodyPr/>
                    <a:lstStyle/>
                    <a:p>
                      <a:pPr algn="l">
                        <a:lnSpc>
                          <a:spcPct val="107000"/>
                        </a:lnSpc>
                        <a:spcAft>
                          <a:spcPts val="0"/>
                        </a:spcAft>
                      </a:pPr>
                      <a:r>
                        <a:rPr lang="en-IN" sz="700" dirty="0">
                          <a:effectLst/>
                        </a:rPr>
                        <a:t>BVPS</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173.0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197.1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243.1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293.8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353.5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562833359"/>
                  </a:ext>
                </a:extLst>
              </a:tr>
              <a:tr h="136056">
                <a:tc>
                  <a:txBody>
                    <a:bodyPr/>
                    <a:lstStyle/>
                    <a:p>
                      <a:pPr algn="l">
                        <a:lnSpc>
                          <a:spcPct val="107000"/>
                        </a:lnSpc>
                        <a:spcAft>
                          <a:spcPts val="0"/>
                        </a:spcAft>
                      </a:pPr>
                      <a:r>
                        <a:rPr lang="en-IN" sz="700" dirty="0">
                          <a:effectLst/>
                        </a:rPr>
                        <a:t>FCF</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16.6</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23.2</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30.7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27.5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38.1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776981593"/>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815914487"/>
              </p:ext>
            </p:extLst>
          </p:nvPr>
        </p:nvGraphicFramePr>
        <p:xfrm>
          <a:off x="195338" y="4715290"/>
          <a:ext cx="2548921" cy="678180"/>
        </p:xfrm>
        <a:graphic>
          <a:graphicData uri="http://schemas.openxmlformats.org/drawingml/2006/table">
            <a:tbl>
              <a:tblPr firstRow="1">
                <a:tableStyleId>{D27102A9-8310-4765-A935-A1911B00CA55}</a:tableStyleId>
              </a:tblPr>
              <a:tblGrid>
                <a:gridCol w="680697">
                  <a:extLst>
                    <a:ext uri="{9D8B030D-6E8A-4147-A177-3AD203B41FA5}">
                      <a16:colId xmlns:a16="http://schemas.microsoft.com/office/drawing/2014/main" val="4116378382"/>
                    </a:ext>
                  </a:extLst>
                </a:gridCol>
                <a:gridCol w="681207">
                  <a:extLst>
                    <a:ext uri="{9D8B030D-6E8A-4147-A177-3AD203B41FA5}">
                      <a16:colId xmlns:a16="http://schemas.microsoft.com/office/drawing/2014/main" val="1185802509"/>
                    </a:ext>
                  </a:extLst>
                </a:gridCol>
                <a:gridCol w="605515">
                  <a:extLst>
                    <a:ext uri="{9D8B030D-6E8A-4147-A177-3AD203B41FA5}">
                      <a16:colId xmlns:a16="http://schemas.microsoft.com/office/drawing/2014/main" val="2004912073"/>
                    </a:ext>
                  </a:extLst>
                </a:gridCol>
                <a:gridCol w="581502">
                  <a:extLst>
                    <a:ext uri="{9D8B030D-6E8A-4147-A177-3AD203B41FA5}">
                      <a16:colId xmlns:a16="http://schemas.microsoft.com/office/drawing/2014/main" val="2030789618"/>
                    </a:ext>
                  </a:extLst>
                </a:gridCol>
              </a:tblGrid>
              <a:tr h="72000">
                <a:tc gridSpan="4">
                  <a:txBody>
                    <a:bodyPr/>
                    <a:lstStyle/>
                    <a:p>
                      <a:pPr algn="l" fontAlgn="b"/>
                      <a:r>
                        <a:rPr lang="en-US" sz="700" u="none" strike="noStrike" dirty="0">
                          <a:effectLst/>
                        </a:rPr>
                        <a:t>Shareholding Pattern (%)</a:t>
                      </a:r>
                      <a:endParaRPr lang="en-IN" sz="700" b="1" i="0" u="none" strike="noStrike" dirty="0">
                        <a:solidFill>
                          <a:schemeClr val="tx1"/>
                        </a:solidFill>
                        <a:effectLst/>
                        <a:latin typeface="+mn-lt"/>
                      </a:endParaRPr>
                    </a:p>
                  </a:txBody>
                  <a:tcPr marL="0" marR="0" marT="0"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pPr algn="r" fontAlgn="b"/>
                      <a:endParaRPr lang="en-IN" sz="1400" b="0" i="0" u="none" strike="noStrike" dirty="0">
                        <a:solidFill>
                          <a:schemeClr val="bg1"/>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094212657"/>
                  </a:ext>
                </a:extLst>
              </a:tr>
              <a:tr h="72000">
                <a:tc>
                  <a:txBody>
                    <a:bodyPr/>
                    <a:lstStyle/>
                    <a:p>
                      <a:pPr algn="l" fontAlgn="b"/>
                      <a:endParaRPr lang="en-IN" sz="700" b="0" i="0" u="none" strike="noStrike" dirty="0">
                        <a:solidFill>
                          <a:schemeClr val="tx1"/>
                        </a:solidFill>
                        <a:effectLst/>
                        <a:latin typeface="+mn-lt"/>
                      </a:endParaRPr>
                    </a:p>
                  </a:txBody>
                  <a:tcPr marL="0" marR="0" marT="0"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0" u="none" strike="noStrike" dirty="0" smtClean="0">
                          <a:effectLst/>
                        </a:rPr>
                        <a:t>Dec-24</a:t>
                      </a:r>
                      <a:endParaRPr lang="en-IN" sz="700" b="1" i="0" u="none" strike="noStrike"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0" u="none" strike="noStrike" dirty="0" smtClean="0">
                          <a:effectLst/>
                        </a:rPr>
                        <a:t>Sep-24</a:t>
                      </a:r>
                      <a:endParaRPr lang="en-IN" sz="700" b="1" i="0" u="none" strike="noStrike"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0" u="none" strike="noStrike" dirty="0" smtClean="0">
                          <a:effectLst/>
                        </a:rPr>
                        <a:t>Jun-24</a:t>
                      </a:r>
                      <a:endParaRPr lang="en-IN" sz="700" b="1" i="0" u="none" strike="noStrike"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231090479"/>
                  </a:ext>
                </a:extLst>
              </a:tr>
              <a:tr h="72000">
                <a:tc>
                  <a:txBody>
                    <a:bodyPr/>
                    <a:lstStyle/>
                    <a:p>
                      <a:pPr algn="l" fontAlgn="b"/>
                      <a:r>
                        <a:rPr lang="en-IN" sz="700" kern="1200" dirty="0">
                          <a:solidFill>
                            <a:schemeClr val="tx1"/>
                          </a:solidFill>
                          <a:effectLst/>
                          <a:latin typeface="+mn-lt"/>
                          <a:ea typeface="+mn-ea"/>
                          <a:cs typeface="+mn-cs"/>
                        </a:rPr>
                        <a:t>Promoters</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74.98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74.98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74.98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867638485"/>
                  </a:ext>
                </a:extLst>
              </a:tr>
              <a:tr h="72000">
                <a:tc>
                  <a:txBody>
                    <a:bodyPr/>
                    <a:lstStyle/>
                    <a:p>
                      <a:pPr algn="l" fontAlgn="b"/>
                      <a:r>
                        <a:rPr lang="en-IN" sz="700" kern="1200" dirty="0" smtClean="0">
                          <a:solidFill>
                            <a:schemeClr val="tx1"/>
                          </a:solidFill>
                          <a:effectLst/>
                          <a:latin typeface="+mn-lt"/>
                          <a:ea typeface="+mn-ea"/>
                          <a:cs typeface="+mn-cs"/>
                        </a:rPr>
                        <a:t>FIIs</a:t>
                      </a:r>
                      <a:endParaRPr lang="en-IN" sz="700"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7.53</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7.52</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5.59</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294639650"/>
                  </a:ext>
                </a:extLst>
              </a:tr>
              <a:tr h="72000">
                <a:tc>
                  <a:txBody>
                    <a:bodyPr/>
                    <a:lstStyle/>
                    <a:p>
                      <a:pPr algn="l" fontAlgn="b"/>
                      <a:r>
                        <a:rPr lang="en-IN" sz="700" kern="1200" dirty="0" smtClean="0">
                          <a:solidFill>
                            <a:schemeClr val="tx1"/>
                          </a:solidFill>
                          <a:effectLst/>
                          <a:latin typeface="+mn-lt"/>
                          <a:ea typeface="+mn-ea"/>
                          <a:cs typeface="+mn-cs"/>
                        </a:rPr>
                        <a:t>DIIs</a:t>
                      </a:r>
                      <a:endParaRPr lang="en-IN" sz="700"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10.61</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10.59</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12.56</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349470744"/>
                  </a:ext>
                </a:extLst>
              </a:tr>
              <a:tr h="72000">
                <a:tc>
                  <a:txBody>
                    <a:bodyPr/>
                    <a:lstStyle/>
                    <a:p>
                      <a:pPr algn="l" fontAlgn="b"/>
                      <a:r>
                        <a:rPr lang="en-IN" sz="700" kern="1200" dirty="0">
                          <a:solidFill>
                            <a:schemeClr val="tx1"/>
                          </a:solidFill>
                          <a:effectLst/>
                          <a:latin typeface="+mn-lt"/>
                          <a:ea typeface="+mn-ea"/>
                          <a:cs typeface="+mn-cs"/>
                        </a:rPr>
                        <a:t>Public</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6.90</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6.90</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6.88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39131427"/>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435736983"/>
              </p:ext>
            </p:extLst>
          </p:nvPr>
        </p:nvGraphicFramePr>
        <p:xfrm>
          <a:off x="195337" y="5490505"/>
          <a:ext cx="2548922" cy="481077"/>
        </p:xfrm>
        <a:graphic>
          <a:graphicData uri="http://schemas.openxmlformats.org/drawingml/2006/table">
            <a:tbl>
              <a:tblPr firstRow="1">
                <a:tableStyleId>{D27102A9-8310-4765-A935-A1911B00CA55}</a:tableStyleId>
              </a:tblPr>
              <a:tblGrid>
                <a:gridCol w="942709">
                  <a:extLst>
                    <a:ext uri="{9D8B030D-6E8A-4147-A177-3AD203B41FA5}">
                      <a16:colId xmlns:a16="http://schemas.microsoft.com/office/drawing/2014/main" val="4116378382"/>
                    </a:ext>
                  </a:extLst>
                </a:gridCol>
                <a:gridCol w="419195">
                  <a:extLst>
                    <a:ext uri="{9D8B030D-6E8A-4147-A177-3AD203B41FA5}">
                      <a16:colId xmlns:a16="http://schemas.microsoft.com/office/drawing/2014/main" val="1185802509"/>
                    </a:ext>
                  </a:extLst>
                </a:gridCol>
                <a:gridCol w="605516">
                  <a:extLst>
                    <a:ext uri="{9D8B030D-6E8A-4147-A177-3AD203B41FA5}">
                      <a16:colId xmlns:a16="http://schemas.microsoft.com/office/drawing/2014/main" val="2004912073"/>
                    </a:ext>
                  </a:extLst>
                </a:gridCol>
                <a:gridCol w="581502">
                  <a:extLst>
                    <a:ext uri="{9D8B030D-6E8A-4147-A177-3AD203B41FA5}">
                      <a16:colId xmlns:a16="http://schemas.microsoft.com/office/drawing/2014/main" val="2030789618"/>
                    </a:ext>
                  </a:extLst>
                </a:gridCol>
              </a:tblGrid>
              <a:tr h="72000">
                <a:tc gridSpan="4">
                  <a:txBody>
                    <a:bodyPr/>
                    <a:lstStyle/>
                    <a:p>
                      <a:pPr algn="l" fontAlgn="b"/>
                      <a:r>
                        <a:rPr lang="en-US" sz="700" u="none" strike="noStrike" dirty="0">
                          <a:effectLst/>
                        </a:rPr>
                        <a:t>Relative Performance (%)</a:t>
                      </a:r>
                      <a:endParaRPr lang="en-US" sz="700" b="1" i="0" u="none" strike="noStrike" dirty="0">
                        <a:solidFill>
                          <a:schemeClr val="tx1"/>
                        </a:solidFill>
                        <a:effectLst/>
                        <a:latin typeface="+mn-lt"/>
                      </a:endParaRPr>
                    </a:p>
                  </a:txBody>
                  <a:tcPr marL="0" marR="0" marT="0"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pPr algn="r" fontAlgn="b"/>
                      <a:endParaRPr lang="en-IN" sz="1400" b="0" i="0" u="none" strike="noStrike" dirty="0">
                        <a:solidFill>
                          <a:schemeClr val="bg1"/>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094212657"/>
                  </a:ext>
                </a:extLst>
              </a:tr>
              <a:tr h="124799">
                <a:tc>
                  <a:txBody>
                    <a:bodyPr/>
                    <a:lstStyle/>
                    <a:p>
                      <a:pPr algn="l" fontAlgn="b"/>
                      <a:r>
                        <a:rPr lang="en-US" sz="700" b="1" i="0" u="none" strike="noStrike" dirty="0" smtClean="0">
                          <a:effectLst/>
                        </a:rPr>
                        <a:t>YTD</a:t>
                      </a:r>
                      <a:endParaRPr lang="en-IN" sz="700" b="1" i="0" u="none" strike="noStrike" dirty="0">
                        <a:solidFill>
                          <a:schemeClr val="tx1"/>
                        </a:solidFill>
                        <a:effectLst/>
                        <a:latin typeface="+mn-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b="1" i="0" u="none" strike="noStrike" dirty="0" smtClean="0">
                          <a:solidFill>
                            <a:schemeClr val="tx1"/>
                          </a:solidFill>
                          <a:effectLst/>
                          <a:latin typeface="+mn-lt"/>
                        </a:rPr>
                        <a:t>3Y</a:t>
                      </a:r>
                      <a:endParaRPr lang="en-IN" sz="700" b="1" i="0" u="none" strike="noStrike" dirty="0">
                        <a:solidFill>
                          <a:schemeClr val="tx1"/>
                        </a:solidFill>
                        <a:effectLst/>
                        <a:latin typeface="+mn-lt"/>
                      </a:endParaRPr>
                    </a:p>
                  </a:txBody>
                  <a:tcPr marL="0" marR="3685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b="1" i="0" u="none" strike="noStrike" dirty="0" smtClean="0">
                          <a:solidFill>
                            <a:schemeClr val="tx1"/>
                          </a:solidFill>
                          <a:effectLst/>
                          <a:latin typeface="+mn-lt"/>
                        </a:rPr>
                        <a:t>2Y</a:t>
                      </a:r>
                      <a:endParaRPr lang="en-IN" sz="700" b="1" i="0" u="none" strike="noStrike" dirty="0">
                        <a:solidFill>
                          <a:schemeClr val="tx1"/>
                        </a:solidFill>
                        <a:effectLst/>
                        <a:latin typeface="+mn-lt"/>
                      </a:endParaRPr>
                    </a:p>
                  </a:txBody>
                  <a:tcPr marL="0" marR="3685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0" u="none" strike="noStrike" dirty="0">
                          <a:effectLst/>
                        </a:rPr>
                        <a:t>1Y</a:t>
                      </a:r>
                      <a:endParaRPr lang="en-IN" sz="700" b="1" i="0" u="none" strike="noStrike" dirty="0">
                        <a:solidFill>
                          <a:schemeClr val="tx1"/>
                        </a:solidFill>
                        <a:effectLst/>
                        <a:latin typeface="+mn-lt"/>
                      </a:endParaRPr>
                    </a:p>
                  </a:txBody>
                  <a:tcPr marL="0" marR="3685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231090479"/>
                  </a:ext>
                </a:extLst>
              </a:tr>
              <a:tr h="124799">
                <a:tc>
                  <a:txBody>
                    <a:bodyPr/>
                    <a:lstStyle/>
                    <a:p>
                      <a:pPr algn="l" fontAlgn="b"/>
                      <a:r>
                        <a:rPr lang="en-IN" sz="700" kern="1200" dirty="0">
                          <a:solidFill>
                            <a:schemeClr val="tx1"/>
                          </a:solidFill>
                          <a:effectLst/>
                          <a:latin typeface="+mn-lt"/>
                          <a:ea typeface="+mn-ea"/>
                          <a:cs typeface="+mn-cs"/>
                        </a:rPr>
                        <a:t>BSE </a:t>
                      </a:r>
                      <a:r>
                        <a:rPr lang="en-IN" sz="700" kern="1200" dirty="0" smtClean="0">
                          <a:solidFill>
                            <a:schemeClr val="tx1"/>
                          </a:solidFill>
                          <a:effectLst/>
                          <a:latin typeface="+mn-lt"/>
                          <a:ea typeface="+mn-ea"/>
                          <a:cs typeface="+mn-cs"/>
                        </a:rPr>
                        <a:t>Healthcare</a:t>
                      </a:r>
                      <a:endParaRPr lang="en-IN" sz="700"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67.3</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82.2</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lvl="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18.0</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867638485"/>
                  </a:ext>
                </a:extLst>
              </a:tr>
              <a:tr h="124799">
                <a:tc>
                  <a:txBody>
                    <a:bodyPr/>
                    <a:lstStyle/>
                    <a:p>
                      <a:pPr algn="l" fontAlgn="b"/>
                      <a:r>
                        <a:rPr lang="en-US" sz="700" kern="1200" dirty="0" smtClean="0">
                          <a:solidFill>
                            <a:schemeClr val="tx1"/>
                          </a:solidFill>
                          <a:effectLst/>
                          <a:latin typeface="+mn-lt"/>
                          <a:ea typeface="+mn-ea"/>
                          <a:cs typeface="+mn-cs"/>
                        </a:rPr>
                        <a:t>ZYDUSLIF</a:t>
                      </a:r>
                      <a:endParaRPr lang="en-IN" sz="700"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125.8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63.8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lvl="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-13.0</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294639650"/>
                  </a:ext>
                </a:extLst>
              </a:tr>
            </a:tbl>
          </a:graphicData>
        </a:graphic>
      </p:graphicFrame>
      <p:cxnSp>
        <p:nvCxnSpPr>
          <p:cNvPr id="31" name="Straight Connector 30"/>
          <p:cNvCxnSpPr/>
          <p:nvPr/>
        </p:nvCxnSpPr>
        <p:spPr>
          <a:xfrm flipH="1">
            <a:off x="193372" y="1258142"/>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3509963" y="1258142"/>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5" name="Text Box 105"/>
          <p:cNvSpPr txBox="1">
            <a:spLocks noChangeArrowheads="1"/>
          </p:cNvSpPr>
          <p:nvPr/>
        </p:nvSpPr>
        <p:spPr bwMode="auto">
          <a:xfrm>
            <a:off x="226638" y="9008339"/>
            <a:ext cx="2481045" cy="777051"/>
          </a:xfrm>
          <a:prstGeom prst="rect">
            <a:avLst/>
          </a:prstGeom>
          <a:noFill/>
          <a:ln w="9525">
            <a:noFill/>
            <a:miter lim="800000"/>
            <a:headEnd/>
            <a:tailEnd/>
          </a:ln>
          <a:extLst/>
        </p:spPr>
        <p:txBody>
          <a:bodyPr rot="0" vert="horz" wrap="square" lIns="0" tIns="0" rIns="0" bIns="0" anchor="t" anchorCtr="0" upright="1">
            <a:noAutofit/>
          </a:bodyPr>
          <a:lstStyle/>
          <a:p>
            <a:pPr>
              <a:spcBef>
                <a:spcPts val="70"/>
              </a:spcBef>
            </a:pPr>
            <a:r>
              <a:rPr lang="en-US" sz="700" b="1" dirty="0">
                <a:solidFill>
                  <a:srgbClr val="0070C0"/>
                </a:solidFill>
                <a:ea typeface="Calibri" panose="020F0502020204030204" pitchFamily="34" charset="0"/>
              </a:rPr>
              <a:t>Deepika Murarka</a:t>
            </a:r>
          </a:p>
          <a:p>
            <a:pPr marL="12700">
              <a:spcBef>
                <a:spcPts val="114"/>
              </a:spcBef>
            </a:pPr>
            <a:r>
              <a:rPr lang="en-US" sz="700" dirty="0">
                <a:cs typeface="Calibri"/>
              </a:rPr>
              <a:t>Email: </a:t>
            </a:r>
            <a:r>
              <a:rPr lang="en-US" sz="700" dirty="0" smtClean="0">
                <a:cs typeface="Calibri"/>
              </a:rPr>
              <a:t>deepika.murarka@choiceindia.com </a:t>
            </a:r>
            <a:endParaRPr lang="en-US" sz="700" dirty="0">
              <a:cs typeface="Calibri"/>
            </a:endParaRPr>
          </a:p>
          <a:p>
            <a:pPr marL="12700">
              <a:spcBef>
                <a:spcPts val="114"/>
              </a:spcBef>
            </a:pPr>
            <a:r>
              <a:rPr lang="en-US" sz="700" dirty="0" err="1">
                <a:cs typeface="Calibri"/>
              </a:rPr>
              <a:t>Ph</a:t>
            </a:r>
            <a:r>
              <a:rPr lang="en-US" sz="700" dirty="0">
                <a:cs typeface="Calibri"/>
              </a:rPr>
              <a:t>: +91 22 6707 9513</a:t>
            </a:r>
          </a:p>
          <a:p>
            <a:pPr marL="12700">
              <a:spcBef>
                <a:spcPts val="114"/>
              </a:spcBef>
            </a:pPr>
            <a:endParaRPr lang="en-US" sz="700" dirty="0">
              <a:cs typeface="Calibri"/>
            </a:endParaRPr>
          </a:p>
          <a:p>
            <a:pPr>
              <a:spcBef>
                <a:spcPts val="70"/>
              </a:spcBef>
            </a:pPr>
            <a:r>
              <a:rPr lang="en-US" sz="700" b="1" dirty="0">
                <a:solidFill>
                  <a:srgbClr val="0070C0"/>
                </a:solidFill>
                <a:ea typeface="Calibri" panose="020F0502020204030204" pitchFamily="34" charset="0"/>
              </a:rPr>
              <a:t>Maitri Sheth</a:t>
            </a:r>
          </a:p>
          <a:p>
            <a:pPr marL="12700">
              <a:spcBef>
                <a:spcPts val="114"/>
              </a:spcBef>
            </a:pPr>
            <a:r>
              <a:rPr lang="en-US" sz="700" dirty="0">
                <a:cs typeface="Calibri"/>
              </a:rPr>
              <a:t>Email: maitri.sheth@choiceindia.com </a:t>
            </a:r>
          </a:p>
          <a:p>
            <a:pPr marL="12700">
              <a:spcBef>
                <a:spcPts val="114"/>
              </a:spcBef>
            </a:pPr>
            <a:r>
              <a:rPr lang="en-US" sz="700" dirty="0" err="1">
                <a:cs typeface="Calibri"/>
              </a:rPr>
              <a:t>Ph</a:t>
            </a:r>
            <a:r>
              <a:rPr lang="en-US" sz="700" dirty="0">
                <a:cs typeface="Calibri"/>
              </a:rPr>
              <a:t>: +91 22 6707 9511</a:t>
            </a:r>
          </a:p>
        </p:txBody>
      </p:sp>
      <p:sp>
        <p:nvSpPr>
          <p:cNvPr id="2" name="Rectangle 1"/>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26"/>
          <p:cNvSpPr/>
          <p:nvPr/>
        </p:nvSpPr>
        <p:spPr>
          <a:xfrm>
            <a:off x="99580" y="966300"/>
            <a:ext cx="5872597" cy="246221"/>
          </a:xfrm>
          <a:prstGeom prst="rect">
            <a:avLst/>
          </a:prstGeom>
        </p:spPr>
        <p:txBody>
          <a:bodyPr wrap="square">
            <a:spAutoFit/>
          </a:bodyPr>
          <a:lstStyle/>
          <a:p>
            <a:pPr>
              <a:spcBef>
                <a:spcPts val="600"/>
              </a:spcBef>
            </a:pPr>
            <a:r>
              <a:rPr lang="en-US" sz="1000" b="1" spc="-5" dirty="0" smtClean="0">
                <a:cs typeface="Calibri"/>
              </a:rPr>
              <a:t>April 17, 2025 </a:t>
            </a:r>
            <a:r>
              <a:rPr lang="en-US" sz="1000" b="1" dirty="0" smtClean="0"/>
              <a:t>|</a:t>
            </a:r>
            <a:r>
              <a:rPr lang="en-US" sz="1000" b="1" spc="-5" dirty="0" smtClean="0">
                <a:cs typeface="Calibri"/>
              </a:rPr>
              <a:t> </a:t>
            </a:r>
            <a:r>
              <a:rPr lang="en-US" sz="1000" b="1" dirty="0" smtClean="0"/>
              <a:t>CMP: INR 822 | Target Price: INR 1,134 | Potential Upside: 38.0%	</a:t>
            </a:r>
            <a:endParaRPr lang="en-IN" sz="1000" b="1" dirty="0">
              <a:cs typeface="Calibri"/>
            </a:endParaRPr>
          </a:p>
        </p:txBody>
      </p:sp>
      <p:sp>
        <p:nvSpPr>
          <p:cNvPr id="7" name="Rectangle 2"/>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3"/>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4"/>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TextBox 2"/>
          <p:cNvSpPr txBox="1"/>
          <p:nvPr/>
        </p:nvSpPr>
        <p:spPr>
          <a:xfrm>
            <a:off x="113265" y="8212666"/>
            <a:ext cx="2594418" cy="507831"/>
          </a:xfrm>
          <a:prstGeom prst="rect">
            <a:avLst/>
          </a:prstGeom>
          <a:noFill/>
        </p:spPr>
        <p:txBody>
          <a:bodyPr wrap="square" rtlCol="0">
            <a:spAutoFit/>
          </a:bodyPr>
          <a:lstStyle/>
          <a:p>
            <a:r>
              <a:rPr lang="en-US" sz="900" b="1" dirty="0" smtClean="0"/>
              <a:t>Recent Report Links:</a:t>
            </a:r>
          </a:p>
          <a:p>
            <a:r>
              <a:rPr lang="en-US" sz="900" b="1" i="1" dirty="0" smtClean="0">
                <a:hlinkClick r:id="rId3"/>
              </a:rPr>
              <a:t>Q4FY25 Pharma Preview</a:t>
            </a:r>
            <a:endParaRPr lang="en-US" sz="900" b="1" i="1" dirty="0"/>
          </a:p>
          <a:p>
            <a:r>
              <a:rPr lang="en-US" sz="900" b="1" i="1" dirty="0" smtClean="0">
                <a:hlinkClick r:id="rId4"/>
              </a:rPr>
              <a:t>Q3FY25 Result Update</a:t>
            </a:r>
            <a:endParaRPr lang="en-US" sz="900" b="1" i="1" dirty="0" smtClean="0"/>
          </a:p>
        </p:txBody>
      </p:sp>
      <p:graphicFrame>
        <p:nvGraphicFramePr>
          <p:cNvPr id="24" name="Table 23"/>
          <p:cNvGraphicFramePr>
            <a:graphicFrameLocks noGrp="1"/>
          </p:cNvGraphicFramePr>
          <p:nvPr>
            <p:extLst>
              <p:ext uri="{D42A27DB-BD31-4B8C-83A1-F6EECF244321}">
                <p14:modId xmlns:p14="http://schemas.microsoft.com/office/powerpoint/2010/main" val="1827418938"/>
              </p:ext>
            </p:extLst>
          </p:nvPr>
        </p:nvGraphicFramePr>
        <p:xfrm>
          <a:off x="195337" y="1279467"/>
          <a:ext cx="2548922" cy="348615"/>
        </p:xfrm>
        <a:graphic>
          <a:graphicData uri="http://schemas.openxmlformats.org/drawingml/2006/table">
            <a:tbl>
              <a:tblPr firstRow="1">
                <a:tableStyleId>{D27102A9-8310-4765-A935-A1911B00CA55}</a:tableStyleId>
              </a:tblPr>
              <a:tblGrid>
                <a:gridCol w="1523667">
                  <a:extLst>
                    <a:ext uri="{9D8B030D-6E8A-4147-A177-3AD203B41FA5}">
                      <a16:colId xmlns:a16="http://schemas.microsoft.com/office/drawing/2014/main" val="4116378382"/>
                    </a:ext>
                  </a:extLst>
                </a:gridCol>
                <a:gridCol w="1025255">
                  <a:extLst>
                    <a:ext uri="{9D8B030D-6E8A-4147-A177-3AD203B41FA5}">
                      <a16:colId xmlns:a16="http://schemas.microsoft.com/office/drawing/2014/main" val="2030789618"/>
                    </a:ext>
                  </a:extLst>
                </a:gridCol>
              </a:tblGrid>
              <a:tr h="72000">
                <a:tc>
                  <a:txBody>
                    <a:bodyPr/>
                    <a:lstStyle/>
                    <a:p>
                      <a:pPr algn="l" fontAlgn="b"/>
                      <a:r>
                        <a:rPr lang="en-IN" sz="700" b="0" u="none" strike="noStrike" kern="1200" dirty="0">
                          <a:solidFill>
                            <a:schemeClr val="tx1"/>
                          </a:solidFill>
                          <a:effectLst/>
                          <a:latin typeface="+mn-lt"/>
                          <a:ea typeface="+mn-ea"/>
                          <a:cs typeface="+mn-cs"/>
                        </a:rPr>
                        <a:t>Change in Estimates</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fontAlgn="b"/>
                      <a:endParaRPr lang="en-IN" sz="700" b="1" i="0" u="none" strike="noStrike" dirty="0">
                        <a:solidFill>
                          <a:srgbClr val="00B05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460289616"/>
                  </a:ext>
                </a:extLst>
              </a:tr>
              <a:tr h="72000">
                <a:tc>
                  <a:txBody>
                    <a:bodyPr/>
                    <a:lstStyle/>
                    <a:p>
                      <a:pPr algn="l" fontAlgn="b"/>
                      <a:r>
                        <a:rPr lang="en-IN" sz="700" u="none" strike="noStrike" kern="1200" dirty="0">
                          <a:solidFill>
                            <a:schemeClr val="tx1"/>
                          </a:solidFill>
                          <a:effectLst/>
                          <a:latin typeface="+mn-lt"/>
                          <a:ea typeface="+mn-ea"/>
                          <a:cs typeface="+mn-cs"/>
                        </a:rPr>
                        <a:t>Target Price Change</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fontAlgn="b"/>
                      <a:endParaRPr lang="en-IN" sz="700" b="1" u="none" strike="noStrike" dirty="0">
                        <a:solidFill>
                          <a:srgbClr val="FF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867638485"/>
                  </a:ext>
                </a:extLst>
              </a:tr>
              <a:tr h="72000">
                <a:tc>
                  <a:txBody>
                    <a:bodyPr/>
                    <a:lstStyle/>
                    <a:p>
                      <a:pPr algn="l" fontAlgn="b"/>
                      <a:r>
                        <a:rPr lang="en-IN" sz="700" u="none" strike="noStrike" kern="1200" dirty="0">
                          <a:solidFill>
                            <a:schemeClr val="tx1"/>
                          </a:solidFill>
                          <a:effectLst/>
                          <a:latin typeface="+mn-lt"/>
                          <a:ea typeface="+mn-ea"/>
                          <a:cs typeface="+mn-cs"/>
                        </a:rPr>
                        <a:t>Recommendation</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fontAlgn="b"/>
                      <a:endParaRPr lang="en-IN" sz="700" b="1" i="0" u="none" strike="noStrike" dirty="0">
                        <a:solidFill>
                          <a:srgbClr val="FF000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174400694"/>
                  </a:ext>
                </a:extLst>
              </a:tr>
            </a:tbl>
          </a:graphicData>
        </a:graphic>
      </p:graphicFrame>
      <p:pic>
        <p:nvPicPr>
          <p:cNvPr id="26" name="Picture 25"/>
          <p:cNvPicPr>
            <a:picLocks noChangeAspect="1"/>
          </p:cNvPicPr>
          <p:nvPr/>
        </p:nvPicPr>
        <p:blipFill>
          <a:blip r:embed="rId5"/>
          <a:stretch>
            <a:fillRect/>
          </a:stretch>
        </p:blipFill>
        <p:spPr>
          <a:xfrm>
            <a:off x="2244537" y="1270405"/>
            <a:ext cx="132098" cy="132098"/>
          </a:xfrm>
          <a:prstGeom prst="rect">
            <a:avLst/>
          </a:prstGeom>
          <a:effectLst/>
        </p:spPr>
      </p:pic>
      <p:pic>
        <p:nvPicPr>
          <p:cNvPr id="29" name="Picture 28"/>
          <p:cNvPicPr>
            <a:picLocks noChangeAspect="1"/>
          </p:cNvPicPr>
          <p:nvPr/>
        </p:nvPicPr>
        <p:blipFill>
          <a:blip r:embed="rId5"/>
          <a:stretch>
            <a:fillRect/>
          </a:stretch>
        </p:blipFill>
        <p:spPr>
          <a:xfrm>
            <a:off x="2265136" y="1391115"/>
            <a:ext cx="132098" cy="132098"/>
          </a:xfrm>
          <a:prstGeom prst="rect">
            <a:avLst/>
          </a:prstGeom>
          <a:effectLst/>
        </p:spPr>
      </p:pic>
      <p:sp>
        <p:nvSpPr>
          <p:cNvPr id="32" name="Rounded Rectangle 31"/>
          <p:cNvSpPr/>
          <p:nvPr/>
        </p:nvSpPr>
        <p:spPr>
          <a:xfrm>
            <a:off x="5621604" y="841665"/>
            <a:ext cx="1087308" cy="278717"/>
          </a:xfrm>
          <a:prstGeom prst="roundRect">
            <a:avLst/>
          </a:prstGeom>
          <a:solidFill>
            <a:schemeClr val="accent4"/>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599" tIns="46799" rIns="93599" bIns="46799" numCol="1" spcCol="0" rtlCol="0" fromWordArt="0" anchor="ctr" anchorCtr="0" forceAA="0" compatLnSpc="1">
            <a:prstTxWarp prst="textNoShape">
              <a:avLst/>
            </a:prstTxWarp>
            <a:noAutofit/>
          </a:bodyPr>
          <a:lstStyle/>
          <a:p>
            <a:pPr algn="ctr"/>
            <a:r>
              <a:rPr lang="en-US" sz="1638" b="1" dirty="0" smtClean="0">
                <a:latin typeface="+mj-lt"/>
              </a:rPr>
              <a:t>BUY</a:t>
            </a:r>
            <a:endParaRPr lang="en-IN" sz="1638" dirty="0">
              <a:latin typeface="+mj-lt"/>
            </a:endParaRPr>
          </a:p>
        </p:txBody>
      </p:sp>
      <p:pic>
        <p:nvPicPr>
          <p:cNvPr id="33" name="Picture 32"/>
          <p:cNvPicPr>
            <a:picLocks noChangeAspect="1"/>
          </p:cNvPicPr>
          <p:nvPr/>
        </p:nvPicPr>
        <p:blipFill>
          <a:blip r:embed="rId6"/>
          <a:stretch>
            <a:fillRect/>
          </a:stretch>
        </p:blipFill>
        <p:spPr>
          <a:xfrm flipH="1">
            <a:off x="2285701" y="1545657"/>
            <a:ext cx="85040" cy="85040"/>
          </a:xfrm>
          <a:prstGeom prst="rect">
            <a:avLst/>
          </a:prstGeom>
        </p:spPr>
      </p:pic>
      <p:sp>
        <p:nvSpPr>
          <p:cNvPr id="6"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7" name="Rectangle 3"/>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0"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5"/>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6"/>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TextBox 11"/>
          <p:cNvSpPr txBox="1"/>
          <p:nvPr/>
        </p:nvSpPr>
        <p:spPr>
          <a:xfrm>
            <a:off x="2865120" y="1354437"/>
            <a:ext cx="3769360" cy="1077218"/>
          </a:xfrm>
          <a:prstGeom prst="rect">
            <a:avLst/>
          </a:prstGeom>
          <a:solidFill>
            <a:schemeClr val="accent4">
              <a:lumMod val="40000"/>
              <a:lumOff val="60000"/>
            </a:schemeClr>
          </a:solidFill>
        </p:spPr>
        <p:txBody>
          <a:bodyPr wrap="square" rtlCol="0">
            <a:spAutoFit/>
          </a:bodyPr>
          <a:lstStyle/>
          <a:p>
            <a:pPr algn="just"/>
            <a:r>
              <a:rPr lang="en-US" sz="800" dirty="0"/>
              <a:t>A US court ruling in favor of Astellas has blocked Zydus Lifesciences from launching its generic version of Mirabegron (</a:t>
            </a:r>
            <a:r>
              <a:rPr lang="en-US" sz="800" dirty="0" smtClean="0"/>
              <a:t>Myrbetriq</a:t>
            </a:r>
            <a:r>
              <a:rPr lang="en-US" sz="800" dirty="0"/>
              <a:t>), a significant setback as the drug generates USD </a:t>
            </a:r>
            <a:r>
              <a:rPr lang="en-US" sz="800" dirty="0" smtClean="0"/>
              <a:t>30-35 Mn </a:t>
            </a:r>
            <a:r>
              <a:rPr lang="en-US" sz="800" dirty="0"/>
              <a:t>in quarterly US sales, accounting for ~</a:t>
            </a:r>
            <a:r>
              <a:rPr lang="en-US" sz="800" dirty="0" smtClean="0"/>
              <a:t>10-12</a:t>
            </a:r>
            <a:r>
              <a:rPr lang="en-US" sz="800" dirty="0"/>
              <a:t>% of the company’s US revenue. The delay poses downside risks to our FY26/27 revenue forecasts, prompting us to lower our EPS estimates by 4.4%/7.2%. We now value Zydus at </a:t>
            </a:r>
            <a:r>
              <a:rPr lang="en-US" sz="800" dirty="0" smtClean="0"/>
              <a:t>19x FY27E </a:t>
            </a:r>
            <a:r>
              <a:rPr lang="en-US" sz="800" dirty="0"/>
              <a:t>EPS, reducing our target price to INR </a:t>
            </a:r>
            <a:r>
              <a:rPr lang="en-US" sz="800" dirty="0" smtClean="0"/>
              <a:t>1,134 </a:t>
            </a:r>
            <a:r>
              <a:rPr lang="en-US" sz="800" dirty="0"/>
              <a:t>(from INR </a:t>
            </a:r>
            <a:r>
              <a:rPr lang="en-US" sz="800" dirty="0" smtClean="0"/>
              <a:t>1,240 in Q3FY25), </a:t>
            </a:r>
            <a:r>
              <a:rPr lang="en-US" sz="800" dirty="0"/>
              <a:t>but maintain our </a:t>
            </a:r>
            <a:r>
              <a:rPr lang="en-US" sz="800" b="1" dirty="0"/>
              <a:t>BUY</a:t>
            </a:r>
            <a:r>
              <a:rPr lang="en-US" sz="800" dirty="0"/>
              <a:t> rating given the broader US portfolio and domestic growth potential.</a:t>
            </a:r>
            <a:endParaRPr lang="en-IN" sz="800" dirty="0"/>
          </a:p>
        </p:txBody>
      </p:sp>
      <p:graphicFrame>
        <p:nvGraphicFramePr>
          <p:cNvPr id="35" name="Table 34"/>
          <p:cNvGraphicFramePr>
            <a:graphicFrameLocks noGrp="1"/>
          </p:cNvGraphicFramePr>
          <p:nvPr>
            <p:extLst>
              <p:ext uri="{D42A27DB-BD31-4B8C-83A1-F6EECF244321}">
                <p14:modId xmlns:p14="http://schemas.microsoft.com/office/powerpoint/2010/main" val="1418387420"/>
              </p:ext>
            </p:extLst>
          </p:nvPr>
        </p:nvGraphicFramePr>
        <p:xfrm>
          <a:off x="2865120" y="8717694"/>
          <a:ext cx="3769361" cy="1028736"/>
        </p:xfrm>
        <a:graphic>
          <a:graphicData uri="http://schemas.openxmlformats.org/drawingml/2006/table">
            <a:tbl>
              <a:tblPr firstRow="1">
                <a:tableStyleId>{D27102A9-8310-4765-A935-A1911B00CA55}</a:tableStyleId>
              </a:tblPr>
              <a:tblGrid>
                <a:gridCol w="781279">
                  <a:extLst>
                    <a:ext uri="{9D8B030D-6E8A-4147-A177-3AD203B41FA5}">
                      <a16:colId xmlns:a16="http://schemas.microsoft.com/office/drawing/2014/main" val="3708611854"/>
                    </a:ext>
                  </a:extLst>
                </a:gridCol>
                <a:gridCol w="465453">
                  <a:extLst>
                    <a:ext uri="{9D8B030D-6E8A-4147-A177-3AD203B41FA5}">
                      <a16:colId xmlns:a16="http://schemas.microsoft.com/office/drawing/2014/main" val="4248110929"/>
                    </a:ext>
                  </a:extLst>
                </a:gridCol>
                <a:gridCol w="465453">
                  <a:extLst>
                    <a:ext uri="{9D8B030D-6E8A-4147-A177-3AD203B41FA5}">
                      <a16:colId xmlns:a16="http://schemas.microsoft.com/office/drawing/2014/main" val="4246008122"/>
                    </a:ext>
                  </a:extLst>
                </a:gridCol>
                <a:gridCol w="601209">
                  <a:extLst>
                    <a:ext uri="{9D8B030D-6E8A-4147-A177-3AD203B41FA5}">
                      <a16:colId xmlns:a16="http://schemas.microsoft.com/office/drawing/2014/main" val="2639779070"/>
                    </a:ext>
                  </a:extLst>
                </a:gridCol>
                <a:gridCol w="446061">
                  <a:extLst>
                    <a:ext uri="{9D8B030D-6E8A-4147-A177-3AD203B41FA5}">
                      <a16:colId xmlns:a16="http://schemas.microsoft.com/office/drawing/2014/main" val="2432355531"/>
                    </a:ext>
                  </a:extLst>
                </a:gridCol>
                <a:gridCol w="465453">
                  <a:extLst>
                    <a:ext uri="{9D8B030D-6E8A-4147-A177-3AD203B41FA5}">
                      <a16:colId xmlns:a16="http://schemas.microsoft.com/office/drawing/2014/main" val="2913684586"/>
                    </a:ext>
                  </a:extLst>
                </a:gridCol>
                <a:gridCol w="544453">
                  <a:extLst>
                    <a:ext uri="{9D8B030D-6E8A-4147-A177-3AD203B41FA5}">
                      <a16:colId xmlns:a16="http://schemas.microsoft.com/office/drawing/2014/main" val="2174285114"/>
                    </a:ext>
                  </a:extLst>
                </a:gridCol>
              </a:tblGrid>
              <a:tr h="128592">
                <a:tc gridSpan="7">
                  <a:txBody>
                    <a:bodyPr/>
                    <a:lstStyle/>
                    <a:p>
                      <a:pPr algn="l" rtl="0" fontAlgn="b"/>
                      <a:r>
                        <a:rPr lang="en-US" sz="700" b="1" u="none" strike="noStrike" dirty="0" smtClean="0">
                          <a:solidFill>
                            <a:srgbClr val="0070C0"/>
                          </a:solidFill>
                          <a:effectLst/>
                          <a:latin typeface="+mj-lt"/>
                        </a:rPr>
                        <a:t>Change in Estimates</a:t>
                      </a:r>
                      <a:endParaRPr lang="en-IN" sz="700" b="1" i="0" u="none" strike="noStrike" dirty="0">
                        <a:solidFill>
                          <a:srgbClr val="0070C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rtl="0" fontAlgn="b"/>
                      <a:endParaRPr lang="en-IN" sz="750" b="1" i="0" u="none" strike="noStrike" dirty="0">
                        <a:solidFill>
                          <a:srgbClr val="002060"/>
                        </a:solidFill>
                        <a:effectLst/>
                        <a:latin typeface="Calibri" panose="020F0502020204030204" pitchFamily="34" charset="0"/>
                      </a:endParaRPr>
                    </a:p>
                  </a:txBody>
                  <a:tcPr marL="0" marR="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pPr algn="ctr" rtl="0" fontAlgn="b"/>
                      <a:endParaRPr lang="en-US" sz="750" b="1" i="0" u="none" strike="noStrike" dirty="0">
                        <a:solidFill>
                          <a:srgbClr val="002060"/>
                        </a:solidFill>
                        <a:effectLst/>
                        <a:latin typeface="Calibri" panose="020F0502020204030204" pitchFamily="34" charset="0"/>
                      </a:endParaRPr>
                    </a:p>
                  </a:txBody>
                  <a:tcPr marL="0" marR="0" marT="0" marB="0"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3055998252"/>
                  </a:ext>
                </a:extLst>
              </a:tr>
              <a:tr h="128592">
                <a:tc>
                  <a:txBody>
                    <a:bodyPr/>
                    <a:lstStyle/>
                    <a:p>
                      <a:pPr algn="l" rtl="0" fontAlgn="b"/>
                      <a:endParaRPr lang="en-IN" sz="700" b="1" i="0" u="none" strike="noStrike" dirty="0" smtClean="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gridSpan="3">
                  <a:txBody>
                    <a:bodyPr/>
                    <a:lstStyle/>
                    <a:p>
                      <a:pPr algn="ctr" rtl="0" fontAlgn="b"/>
                      <a:r>
                        <a:rPr lang="en-IN" sz="700" b="1" u="none" strike="noStrike" dirty="0">
                          <a:effectLst/>
                          <a:latin typeface="+mj-lt"/>
                        </a:rPr>
                        <a:t>FY26E</a:t>
                      </a:r>
                      <a:endParaRPr lang="en-IN" sz="700" b="1" i="0"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tc>
                <a:tc gridSpan="3">
                  <a:txBody>
                    <a:bodyPr/>
                    <a:lstStyle/>
                    <a:p>
                      <a:pPr algn="ctr" rtl="0" fontAlgn="b"/>
                      <a:r>
                        <a:rPr lang="en-US" sz="700" b="1" u="none" strike="noStrike" dirty="0">
                          <a:effectLst/>
                          <a:latin typeface="+mj-lt"/>
                        </a:rPr>
                        <a:t>FY27E</a:t>
                      </a:r>
                      <a:endParaRPr lang="en-US" sz="700" b="1" i="0"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tc>
                <a:extLst>
                  <a:ext uri="{0D108BD9-81ED-4DB2-BD59-A6C34878D82A}">
                    <a16:rowId xmlns:a16="http://schemas.microsoft.com/office/drawing/2014/main" val="844020324"/>
                  </a:ext>
                </a:extLst>
              </a:tr>
              <a:tr h="128592">
                <a:tc>
                  <a:txBody>
                    <a:bodyPr/>
                    <a:lstStyle/>
                    <a:p>
                      <a:pPr algn="l" rtl="0" fontAlgn="b"/>
                      <a:r>
                        <a:rPr lang="en-IN" sz="700" b="1" i="1" u="none" strike="noStrike" dirty="0" smtClean="0">
                          <a:effectLst/>
                          <a:latin typeface="+mj-lt"/>
                        </a:rPr>
                        <a:t>INR</a:t>
                      </a:r>
                      <a:r>
                        <a:rPr lang="en-IN" sz="700" b="1" i="1" u="none" strike="noStrike" baseline="0" dirty="0" smtClean="0">
                          <a:effectLst/>
                          <a:latin typeface="+mj-lt"/>
                        </a:rPr>
                        <a:t> </a:t>
                      </a:r>
                      <a:r>
                        <a:rPr lang="en-IN" sz="700" b="1" i="1" u="none" strike="noStrike" baseline="0" dirty="0" err="1" smtClean="0">
                          <a:effectLst/>
                          <a:latin typeface="+mj-lt"/>
                        </a:rPr>
                        <a:t>Bn</a:t>
                      </a:r>
                      <a:endParaRPr lang="en-IN" sz="700" b="1" i="1"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New</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Old</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Dev. (%)</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New</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Old</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Dev. (%)</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802870714"/>
                  </a:ext>
                </a:extLst>
              </a:tr>
              <a:tr h="128592">
                <a:tc>
                  <a:txBody>
                    <a:bodyPr/>
                    <a:lstStyle/>
                    <a:p>
                      <a:pPr algn="l" fontAlgn="b"/>
                      <a:r>
                        <a:rPr lang="en-US" sz="700" dirty="0" smtClean="0">
                          <a:latin typeface="+mj-lt"/>
                        </a:rPr>
                        <a:t>Revenue</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257.5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262.3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(1.8)%</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297.3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310.0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(4.1)%</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575730625"/>
                  </a:ext>
                </a:extLst>
              </a:tr>
              <a:tr h="128592">
                <a:tc>
                  <a:txBody>
                    <a:bodyPr/>
                    <a:lstStyle/>
                    <a:p>
                      <a:pPr algn="l" fontAlgn="b"/>
                      <a:r>
                        <a:rPr lang="en-IN" sz="700" u="none" strike="noStrike" kern="1200" dirty="0">
                          <a:effectLst/>
                          <a:latin typeface="+mj-lt"/>
                        </a:rPr>
                        <a:t>EBITDA</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72.3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77.4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(6.5)%</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84.8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92.1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(7.9)%</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32430304"/>
                  </a:ext>
                </a:extLst>
              </a:tr>
              <a:tr h="128592">
                <a:tc>
                  <a:txBody>
                    <a:bodyPr/>
                    <a:lstStyle/>
                    <a:p>
                      <a:pPr algn="l" fontAlgn="b"/>
                      <a:r>
                        <a:rPr lang="en-IN" sz="700" u="none" strike="noStrike" kern="1200" dirty="0" smtClean="0">
                          <a:effectLst/>
                          <a:latin typeface="+mj-lt"/>
                        </a:rPr>
                        <a:t>EBITDAM</a:t>
                      </a:r>
                      <a:r>
                        <a:rPr lang="en-IN" sz="700" u="none" strike="noStrike" kern="1200" baseline="0" dirty="0" smtClean="0">
                          <a:effectLst/>
                          <a:latin typeface="+mj-lt"/>
                        </a:rPr>
                        <a:t> </a:t>
                      </a:r>
                      <a:r>
                        <a:rPr lang="en-IN" sz="700" u="none" strike="noStrike" kern="1200" dirty="0" smtClean="0">
                          <a:effectLst/>
                          <a:latin typeface="+mj-lt"/>
                        </a:rPr>
                        <a:t>%</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28.1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29.5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(141)Bps</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28.5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29.7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(116)Bps</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201714377"/>
                  </a:ext>
                </a:extLst>
              </a:tr>
              <a:tr h="128592">
                <a:tc>
                  <a:txBody>
                    <a:bodyPr/>
                    <a:lstStyle/>
                    <a:p>
                      <a:pPr algn="l" fontAlgn="b"/>
                      <a:r>
                        <a:rPr lang="en-IN" sz="700" u="none" strike="noStrike" kern="1200" dirty="0" smtClean="0">
                          <a:effectLst/>
                          <a:latin typeface="+mj-lt"/>
                        </a:rPr>
                        <a:t>PAT</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51.1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54.1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(5.6)%</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60.1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65.2</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(7.9)%</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084232675"/>
                  </a:ext>
                </a:extLst>
              </a:tr>
              <a:tr h="128592">
                <a:tc>
                  <a:txBody>
                    <a:bodyPr/>
                    <a:lstStyle/>
                    <a:p>
                      <a:pPr algn="l" fontAlgn="b"/>
                      <a:r>
                        <a:rPr lang="en-IN" sz="700" u="none" strike="noStrike" kern="1200" dirty="0">
                          <a:effectLst/>
                          <a:latin typeface="+mj-lt"/>
                        </a:rPr>
                        <a:t>EPS</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50.8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53.8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(5.6)%</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59.7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64.9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(7.9)%</a:t>
                      </a:r>
                      <a:endParaRPr lang="en-IN" sz="700" b="0" i="0" u="none" strike="noStrike" dirty="0">
                        <a:solidFill>
                          <a:srgbClr val="000000"/>
                        </a:solidFill>
                        <a:effectLst/>
                        <a:latin typeface="Arial" panose="020B0604020202020204" pitchFamily="34" charset="0"/>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969070388"/>
                  </a:ext>
                </a:extLst>
              </a:tr>
            </a:tbl>
          </a:graphicData>
        </a:graphic>
      </p:graphicFrame>
      <p:graphicFrame>
        <p:nvGraphicFramePr>
          <p:cNvPr id="36" name="Chart 35"/>
          <p:cNvGraphicFramePr>
            <a:graphicFrameLocks/>
          </p:cNvGraphicFramePr>
          <p:nvPr>
            <p:extLst>
              <p:ext uri="{D42A27DB-BD31-4B8C-83A1-F6EECF244321}">
                <p14:modId xmlns:p14="http://schemas.microsoft.com/office/powerpoint/2010/main" val="1157595059"/>
              </p:ext>
            </p:extLst>
          </p:nvPr>
        </p:nvGraphicFramePr>
        <p:xfrm>
          <a:off x="193373" y="6053570"/>
          <a:ext cx="2541934" cy="1972830"/>
        </p:xfrm>
        <a:graphic>
          <a:graphicData uri="http://schemas.openxmlformats.org/drawingml/2006/chart">
            <c:chart xmlns:c="http://schemas.openxmlformats.org/drawingml/2006/chart" xmlns:r="http://schemas.openxmlformats.org/officeDocument/2006/relationships" r:id="rId7"/>
          </a:graphicData>
        </a:graphic>
      </p:graphicFrame>
      <p:sp>
        <p:nvSpPr>
          <p:cNvPr id="16" name="TextBox 15"/>
          <p:cNvSpPr txBox="1"/>
          <p:nvPr/>
        </p:nvSpPr>
        <p:spPr>
          <a:xfrm>
            <a:off x="2755372" y="9753063"/>
            <a:ext cx="1160126" cy="192360"/>
          </a:xfrm>
          <a:prstGeom prst="rect">
            <a:avLst/>
          </a:prstGeom>
          <a:noFill/>
        </p:spPr>
        <p:txBody>
          <a:bodyPr wrap="square" rtlCol="0">
            <a:spAutoFit/>
          </a:bodyPr>
          <a:lstStyle/>
          <a:p>
            <a:r>
              <a:rPr lang="en-US" sz="650" i="1" dirty="0" smtClean="0"/>
              <a:t>Source: CEBPL</a:t>
            </a:r>
            <a:endParaRPr lang="en-IN" sz="650" i="1" dirty="0"/>
          </a:p>
        </p:txBody>
      </p:sp>
    </p:spTree>
    <p:extLst>
      <p:ext uri="{BB962C8B-B14F-4D97-AF65-F5344CB8AC3E}">
        <p14:creationId xmlns:p14="http://schemas.microsoft.com/office/powerpoint/2010/main" val="1520568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679060" y="9908486"/>
            <a:ext cx="208922" cy="130110"/>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30">
              <a:spcBef>
                <a:spcPts val="106"/>
              </a:spcBef>
            </a:pPr>
            <a:fld id="{3DF0A541-6C4D-41C1-9E3A-E6B9AD6BEEB3}" type="slidenum">
              <a:rPr lang="en-IN" sz="831">
                <a:solidFill>
                  <a:schemeClr val="bg1"/>
                </a:solidFill>
                <a:latin typeface="+mj-lt"/>
              </a:rPr>
              <a:pPr marL="11730">
                <a:spcBef>
                  <a:spcPts val="106"/>
                </a:spcBef>
              </a:pPr>
              <a:t>2</a:t>
            </a:fld>
            <a:endParaRPr lang="en-IN" sz="831" dirty="0">
              <a:solidFill>
                <a:schemeClr val="bg1"/>
              </a:solidFill>
              <a:latin typeface="+mj-lt"/>
            </a:endParaRPr>
          </a:p>
        </p:txBody>
      </p:sp>
      <p:sp>
        <p:nvSpPr>
          <p:cNvPr id="30" name="TextBox 29"/>
          <p:cNvSpPr txBox="1"/>
          <p:nvPr/>
        </p:nvSpPr>
        <p:spPr>
          <a:xfrm>
            <a:off x="216215" y="5198130"/>
            <a:ext cx="6478599" cy="4539704"/>
          </a:xfrm>
          <a:prstGeom prst="rect">
            <a:avLst/>
          </a:prstGeom>
          <a:noFill/>
          <a:ln>
            <a:noFill/>
          </a:ln>
        </p:spPr>
        <p:txBody>
          <a:bodyPr wrap="square" lIns="0" tIns="0" rIns="0" bIns="0" rtlCol="0">
            <a:spAutoFit/>
          </a:bodyPr>
          <a:lstStyle/>
          <a:p>
            <a:pPr marL="11730" algn="just">
              <a:lnSpc>
                <a:spcPts val="1094"/>
              </a:lnSpc>
              <a:spcBef>
                <a:spcPts val="596"/>
              </a:spcBef>
            </a:pPr>
            <a:r>
              <a:rPr lang="en-US" sz="712" b="1" spc="9" dirty="0">
                <a:latin typeface="Arial" panose="020B0604020202020204" pitchFamily="34" charset="0"/>
                <a:cs typeface="Arial" panose="020B0604020202020204" pitchFamily="34" charset="0"/>
              </a:rPr>
              <a:t>Research</a:t>
            </a:r>
            <a:r>
              <a:rPr lang="en-US" sz="712" b="1" spc="64"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Disclaimer</a:t>
            </a:r>
            <a:r>
              <a:rPr lang="en-US" sz="712" b="1" spc="60" dirty="0">
                <a:latin typeface="Arial" panose="020B0604020202020204" pitchFamily="34" charset="0"/>
                <a:cs typeface="Arial" panose="020B0604020202020204" pitchFamily="34" charset="0"/>
              </a:rPr>
              <a:t> </a:t>
            </a:r>
            <a:r>
              <a:rPr lang="en-US" sz="712" b="1" spc="9" dirty="0">
                <a:latin typeface="Arial" panose="020B0604020202020204" pitchFamily="34" charset="0"/>
                <a:cs typeface="Arial" panose="020B0604020202020204" pitchFamily="34" charset="0"/>
              </a:rPr>
              <a:t>and</a:t>
            </a:r>
            <a:r>
              <a:rPr lang="en-US" sz="712" b="1" spc="56"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Disclosure</a:t>
            </a:r>
            <a:r>
              <a:rPr lang="en-US" sz="712" b="1" spc="52"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inter-alia</a:t>
            </a:r>
            <a:r>
              <a:rPr lang="en-US" sz="712" b="1" spc="52" dirty="0">
                <a:latin typeface="Arial" panose="020B0604020202020204" pitchFamily="34" charset="0"/>
                <a:cs typeface="Arial" panose="020B0604020202020204" pitchFamily="34" charset="0"/>
              </a:rPr>
              <a:t> </a:t>
            </a:r>
            <a:r>
              <a:rPr lang="en-US" sz="712" b="1" spc="9" dirty="0">
                <a:latin typeface="Arial" panose="020B0604020202020204" pitchFamily="34" charset="0"/>
                <a:cs typeface="Arial" panose="020B0604020202020204" pitchFamily="34" charset="0"/>
              </a:rPr>
              <a:t>as</a:t>
            </a:r>
            <a:r>
              <a:rPr lang="en-US" sz="712" b="1" spc="42"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required</a:t>
            </a:r>
            <a:r>
              <a:rPr lang="en-US" sz="712" b="1" spc="74"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under</a:t>
            </a:r>
            <a:r>
              <a:rPr lang="en-US" sz="712" b="1" spc="69"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Securities</a:t>
            </a:r>
            <a:r>
              <a:rPr lang="en-US" sz="712" b="1" spc="60" dirty="0">
                <a:latin typeface="Arial" panose="020B0604020202020204" pitchFamily="34" charset="0"/>
                <a:cs typeface="Arial" panose="020B0604020202020204" pitchFamily="34" charset="0"/>
              </a:rPr>
              <a:t> </a:t>
            </a:r>
            <a:r>
              <a:rPr lang="en-US" sz="712" b="1" spc="9" dirty="0">
                <a:latin typeface="Arial" panose="020B0604020202020204" pitchFamily="34" charset="0"/>
                <a:cs typeface="Arial" panose="020B0604020202020204" pitchFamily="34" charset="0"/>
              </a:rPr>
              <a:t>and</a:t>
            </a:r>
            <a:r>
              <a:rPr lang="en-US" sz="712" b="1" spc="56"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Exchange</a:t>
            </a:r>
            <a:r>
              <a:rPr lang="en-US" sz="712" b="1" spc="82" dirty="0">
                <a:latin typeface="Arial" panose="020B0604020202020204" pitchFamily="34" charset="0"/>
                <a:cs typeface="Arial" panose="020B0604020202020204" pitchFamily="34" charset="0"/>
              </a:rPr>
              <a:t> </a:t>
            </a:r>
            <a:r>
              <a:rPr lang="en-US" sz="712" b="1" spc="9" dirty="0">
                <a:latin typeface="Arial" panose="020B0604020202020204" pitchFamily="34" charset="0"/>
                <a:cs typeface="Arial" panose="020B0604020202020204" pitchFamily="34" charset="0"/>
              </a:rPr>
              <a:t>Board</a:t>
            </a:r>
            <a:r>
              <a:rPr lang="en-US" sz="712" b="1" spc="46" dirty="0">
                <a:latin typeface="Arial" panose="020B0604020202020204" pitchFamily="34" charset="0"/>
                <a:cs typeface="Arial" panose="020B0604020202020204" pitchFamily="34" charset="0"/>
              </a:rPr>
              <a:t> </a:t>
            </a:r>
            <a:r>
              <a:rPr lang="en-US" sz="712" b="1" spc="9" dirty="0">
                <a:latin typeface="Arial" panose="020B0604020202020204" pitchFamily="34" charset="0"/>
                <a:cs typeface="Arial" panose="020B0604020202020204" pitchFamily="34" charset="0"/>
              </a:rPr>
              <a:t>of</a:t>
            </a:r>
            <a:r>
              <a:rPr lang="en-US" sz="712" b="1" spc="26"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India</a:t>
            </a:r>
            <a:r>
              <a:rPr lang="en-US" sz="712" b="1" spc="52"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(Research</a:t>
            </a:r>
            <a:r>
              <a:rPr lang="en-US" sz="712" b="1" spc="69"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Analysts)</a:t>
            </a:r>
            <a:r>
              <a:rPr lang="en-US" sz="712" b="1" spc="42" dirty="0">
                <a:latin typeface="Arial" panose="020B0604020202020204" pitchFamily="34" charset="0"/>
                <a:cs typeface="Arial" panose="020B0604020202020204" pitchFamily="34" charset="0"/>
              </a:rPr>
              <a:t> </a:t>
            </a:r>
            <a:r>
              <a:rPr lang="en-US" sz="712" b="1" spc="4" dirty="0">
                <a:latin typeface="Arial" panose="020B0604020202020204" pitchFamily="34" charset="0"/>
                <a:cs typeface="Arial" panose="020B0604020202020204" pitchFamily="34" charset="0"/>
              </a:rPr>
              <a:t>Regulations,</a:t>
            </a:r>
            <a:r>
              <a:rPr lang="en-US" sz="712" b="1" spc="52" dirty="0">
                <a:latin typeface="Arial" panose="020B0604020202020204" pitchFamily="34" charset="0"/>
                <a:cs typeface="Arial" panose="020B0604020202020204" pitchFamily="34" charset="0"/>
              </a:rPr>
              <a:t> </a:t>
            </a:r>
            <a:r>
              <a:rPr lang="en-US" sz="712" b="1" spc="9" dirty="0">
                <a:latin typeface="Arial" panose="020B0604020202020204" pitchFamily="34" charset="0"/>
                <a:cs typeface="Arial" panose="020B0604020202020204" pitchFamily="34" charset="0"/>
              </a:rPr>
              <a:t>2014</a:t>
            </a:r>
            <a:endParaRPr lang="en-US" sz="712" dirty="0">
              <a:latin typeface="Arial" panose="020B0604020202020204" pitchFamily="34" charset="0"/>
              <a:cs typeface="Arial" panose="020B0604020202020204" pitchFamily="34" charset="0"/>
            </a:endParaRPr>
          </a:p>
          <a:p>
            <a:pPr>
              <a:lnSpc>
                <a:spcPts val="1094"/>
              </a:lnSpc>
              <a:spcBef>
                <a:spcPts val="596"/>
              </a:spcBef>
            </a:pPr>
            <a:r>
              <a:rPr lang="en-IN" sz="712" b="1" dirty="0">
                <a:latin typeface="Arial" panose="020B0604020202020204" pitchFamily="34" charset="0"/>
                <a:cs typeface="Arial" panose="020B0604020202020204" pitchFamily="34" charset="0"/>
              </a:rPr>
              <a:t>Choice Equity Broking Private Limited-Research Analyst</a:t>
            </a:r>
            <a:r>
              <a:rPr lang="en-IN" sz="712" dirty="0">
                <a:latin typeface="Arial" panose="020B0604020202020204" pitchFamily="34" charset="0"/>
                <a:cs typeface="Arial" panose="020B0604020202020204" pitchFamily="34" charset="0"/>
              </a:rPr>
              <a:t> - INH000000222. (CIN.  NO.: U65999MH2010PTC198714). Reg. Add.: Sunil Patodia Tower, J B Nagar, Andheri(East), Mumbai 400099. Tel. No. 022-6707 9999 </a:t>
            </a:r>
          </a:p>
          <a:p>
            <a:pPr>
              <a:lnSpc>
                <a:spcPts val="1094"/>
              </a:lnSpc>
              <a:spcBef>
                <a:spcPts val="596"/>
              </a:spcBef>
            </a:pPr>
            <a:r>
              <a:rPr lang="en-US" sz="712" dirty="0">
                <a:latin typeface="Arial" panose="020B0604020202020204" pitchFamily="34" charset="0"/>
                <a:cs typeface="Arial" panose="020B0604020202020204" pitchFamily="34" charset="0"/>
              </a:rPr>
              <a:t>Compliance Officer--Prashant Salian, Email Id – Prashant.salain@choiceindia.com  Contact no. 022- 67079999- Ext-2310</a:t>
            </a:r>
          </a:p>
          <a:p>
            <a:pPr>
              <a:lnSpc>
                <a:spcPts val="1094"/>
              </a:lnSpc>
              <a:spcBef>
                <a:spcPts val="596"/>
              </a:spcBef>
            </a:pPr>
            <a:r>
              <a:rPr lang="en-IN" sz="712" dirty="0">
                <a:latin typeface="Arial" panose="020B0604020202020204" pitchFamily="34" charset="0"/>
                <a:cs typeface="Arial" panose="020B0604020202020204" pitchFamily="34" charset="0"/>
              </a:rPr>
              <a:t>Grievance officer-Deepika Singhvi  Tel.022-67079999- Ext-834. Email- </a:t>
            </a:r>
            <a:r>
              <a:rPr lang="en-IN" sz="712" dirty="0" err="1">
                <a:latin typeface="Arial" panose="020B0604020202020204" pitchFamily="34" charset="0"/>
                <a:cs typeface="Arial" panose="020B0604020202020204" pitchFamily="34" charset="0"/>
              </a:rPr>
              <a:t>ig@choiceindia.com</a:t>
            </a:r>
            <a:r>
              <a:rPr lang="en-IN" sz="712" u="sng" dirty="0" err="1">
                <a:latin typeface="Arial" panose="020B0604020202020204" pitchFamily="34" charset="0"/>
                <a:cs typeface="Arial" panose="020B0604020202020204" pitchFamily="34" charset="0"/>
                <a:hlinkClick r:id="rId2"/>
              </a:rPr>
              <a:t>m</a:t>
            </a:r>
            <a:r>
              <a:rPr lang="en-IN" sz="712" dirty="0">
                <a:latin typeface="Arial" panose="020B0604020202020204" pitchFamily="34" charset="0"/>
                <a:cs typeface="Arial" panose="020B0604020202020204" pitchFamily="34" charset="0"/>
              </a:rPr>
              <a:t>  </a:t>
            </a:r>
            <a:endParaRPr lang="en-US" sz="712" spc="9" dirty="0">
              <a:latin typeface="Arial" panose="020B0604020202020204" pitchFamily="34" charset="0"/>
              <a:cs typeface="Arial" panose="020B0604020202020204" pitchFamily="34" charset="0"/>
            </a:endParaRPr>
          </a:p>
          <a:p>
            <a:pPr marL="11730" marR="4691" algn="just">
              <a:lnSpc>
                <a:spcPts val="1094"/>
              </a:lnSpc>
              <a:spcBef>
                <a:spcPts val="596"/>
              </a:spcBef>
              <a:spcAft>
                <a:spcPts val="369"/>
              </a:spcAft>
            </a:pPr>
            <a:r>
              <a:rPr lang="en-IN" sz="712" dirty="0">
                <a:latin typeface="Arial" panose="020B0604020202020204" pitchFamily="34" charset="0"/>
                <a:cs typeface="Arial" panose="020B0604020202020204" pitchFamily="34" charset="0"/>
              </a:rPr>
              <a:t>Investment in securities market are subject to market risks. Read all the related documents carefully before investing. Registration granted by SEBI, and certification from NISM in no way guarantee performance of the intermediary or provide any assurance of returns to investors</a:t>
            </a:r>
            <a:endParaRPr lang="en-US" sz="712" dirty="0">
              <a:latin typeface="Arial" panose="020B0604020202020204" pitchFamily="34" charset="0"/>
              <a:cs typeface="Arial" panose="020B0604020202020204" pitchFamily="34" charset="0"/>
            </a:endParaRPr>
          </a:p>
          <a:p>
            <a:pPr marL="11730" marR="7625" algn="just">
              <a:lnSpc>
                <a:spcPts val="1094"/>
              </a:lnSpc>
              <a:spcBef>
                <a:spcPts val="596"/>
              </a:spcBef>
            </a:pPr>
            <a:r>
              <a:rPr lang="en-US" sz="712" spc="4" dirty="0">
                <a:latin typeface="Arial" panose="020B0604020202020204" pitchFamily="34" charset="0"/>
                <a:cs typeface="Arial" panose="020B0604020202020204" pitchFamily="34" charset="0"/>
              </a:rPr>
              <a:t>This </a:t>
            </a:r>
            <a:r>
              <a:rPr lang="en-US" sz="712" spc="9" dirty="0">
                <a:latin typeface="Arial" panose="020B0604020202020204" pitchFamily="34" charset="0"/>
                <a:cs typeface="Arial" panose="020B0604020202020204" pitchFamily="34" charset="0"/>
              </a:rPr>
              <a:t>Research </a:t>
            </a:r>
            <a:r>
              <a:rPr lang="en-US" sz="712" spc="14" dirty="0">
                <a:latin typeface="Arial" panose="020B0604020202020204" pitchFamily="34" charset="0"/>
                <a:cs typeface="Arial" panose="020B0604020202020204" pitchFamily="34" charset="0"/>
              </a:rPr>
              <a:t>Report </a:t>
            </a:r>
            <a:r>
              <a:rPr lang="en-US" sz="712" spc="9" dirty="0">
                <a:latin typeface="Arial" panose="020B0604020202020204" pitchFamily="34" charset="0"/>
                <a:cs typeface="Arial" panose="020B0604020202020204" pitchFamily="34" charset="0"/>
              </a:rPr>
              <a:t>(hereinafter</a:t>
            </a:r>
            <a:r>
              <a:rPr lang="en-US" sz="712" spc="14" dirty="0">
                <a:latin typeface="Arial" panose="020B0604020202020204" pitchFamily="34" charset="0"/>
                <a:cs typeface="Arial" panose="020B0604020202020204" pitchFamily="34" charset="0"/>
              </a:rPr>
              <a:t> referred </a:t>
            </a:r>
            <a:r>
              <a:rPr lang="en-US" sz="712" spc="4" dirty="0">
                <a:latin typeface="Arial" panose="020B0604020202020204" pitchFamily="34" charset="0"/>
                <a:cs typeface="Arial" panose="020B0604020202020204" pitchFamily="34" charset="0"/>
              </a:rPr>
              <a:t>as</a:t>
            </a:r>
            <a:r>
              <a:rPr lang="en-US" sz="712" spc="9" dirty="0">
                <a:latin typeface="Arial" panose="020B0604020202020204" pitchFamily="34" charset="0"/>
                <a:cs typeface="Arial" panose="020B0604020202020204" pitchFamily="34" charset="0"/>
              </a:rPr>
              <a:t> “Report”)</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has been</a:t>
            </a:r>
            <a:r>
              <a:rPr lang="en-US" sz="712" spc="14" dirty="0">
                <a:latin typeface="Arial" panose="020B0604020202020204" pitchFamily="34" charset="0"/>
                <a:cs typeface="Arial" panose="020B0604020202020204" pitchFamily="34" charset="0"/>
              </a:rPr>
              <a:t> prepared</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by Choice Equity</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Broking</a:t>
            </a:r>
            <a:r>
              <a:rPr lang="en-US" sz="712" spc="14"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Private </a:t>
            </a:r>
            <a:r>
              <a:rPr lang="en-US" sz="712" spc="9" dirty="0">
                <a:latin typeface="Arial" panose="020B0604020202020204" pitchFamily="34" charset="0"/>
                <a:cs typeface="Arial" panose="020B0604020202020204" pitchFamily="34" charset="0"/>
              </a:rPr>
              <a:t>Limited </a:t>
            </a:r>
            <a:r>
              <a:rPr lang="en-US" sz="712" spc="4" dirty="0">
                <a:latin typeface="Arial" panose="020B0604020202020204" pitchFamily="34" charset="0"/>
                <a:cs typeface="Arial" panose="020B0604020202020204" pitchFamily="34" charset="0"/>
              </a:rPr>
              <a:t>as </a:t>
            </a:r>
            <a:r>
              <a:rPr lang="en-US" sz="712" spc="9" dirty="0">
                <a:latin typeface="Arial" panose="020B0604020202020204" pitchFamily="34" charset="0"/>
                <a:cs typeface="Arial" panose="020B0604020202020204" pitchFamily="34" charset="0"/>
              </a:rPr>
              <a:t>a Research Entity (hereinafter</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referred </a:t>
            </a:r>
            <a:r>
              <a:rPr lang="en-US" sz="712" spc="4" dirty="0">
                <a:latin typeface="Arial" panose="020B0604020202020204" pitchFamily="34" charset="0"/>
                <a:cs typeface="Arial" panose="020B0604020202020204" pitchFamily="34" charset="0"/>
              </a:rPr>
              <a:t>as  </a:t>
            </a:r>
            <a:r>
              <a:rPr lang="en-US" sz="712" spc="9" dirty="0">
                <a:latin typeface="Arial" panose="020B0604020202020204" pitchFamily="34" charset="0"/>
                <a:cs typeface="Arial" panose="020B0604020202020204" pitchFamily="34" charset="0"/>
              </a:rPr>
              <a:t>“CEBPL RE” Limited. </a:t>
            </a:r>
            <a:r>
              <a:rPr lang="en-US" sz="712" spc="4" dirty="0">
                <a:latin typeface="Arial" panose="020B0604020202020204" pitchFamily="34" charset="0"/>
                <a:cs typeface="Arial" panose="020B0604020202020204" pitchFamily="34" charset="0"/>
              </a:rPr>
              <a:t>The </a:t>
            </a:r>
            <a:r>
              <a:rPr lang="en-US" sz="712" spc="9" dirty="0">
                <a:latin typeface="Arial" panose="020B0604020202020204" pitchFamily="34" charset="0"/>
                <a:cs typeface="Arial" panose="020B0604020202020204" pitchFamily="34" charset="0"/>
              </a:rPr>
              <a:t> Research </a:t>
            </a:r>
            <a:r>
              <a:rPr lang="en-US" sz="712" spc="4" dirty="0">
                <a:latin typeface="Arial" panose="020B0604020202020204" pitchFamily="34" charset="0"/>
                <a:cs typeface="Arial" panose="020B0604020202020204" pitchFamily="34" charset="0"/>
              </a:rPr>
              <a:t>Analysts, strategists </a:t>
            </a:r>
            <a:r>
              <a:rPr lang="en-US" sz="712" spc="9" dirty="0">
                <a:latin typeface="Arial" panose="020B0604020202020204" pitchFamily="34" charset="0"/>
                <a:cs typeface="Arial" panose="020B0604020202020204" pitchFamily="34" charset="0"/>
              </a:rPr>
              <a:t>are principally responsible </a:t>
            </a:r>
            <a:r>
              <a:rPr lang="en-US" sz="712" spc="14" dirty="0">
                <a:latin typeface="Arial" panose="020B0604020202020204" pitchFamily="34" charset="0"/>
                <a:cs typeface="Arial" panose="020B0604020202020204" pitchFamily="34" charset="0"/>
              </a:rPr>
              <a:t>for </a:t>
            </a:r>
            <a:r>
              <a:rPr lang="en-US" sz="712" spc="9" dirty="0">
                <a:latin typeface="Arial" panose="020B0604020202020204" pitchFamily="34" charset="0"/>
                <a:cs typeface="Arial" panose="020B0604020202020204" pitchFamily="34" charset="0"/>
              </a:rPr>
              <a:t>the preparation </a:t>
            </a:r>
            <a:r>
              <a:rPr lang="en-US" sz="712" spc="14" dirty="0">
                <a:latin typeface="Arial" panose="020B0604020202020204" pitchFamily="34" charset="0"/>
                <a:cs typeface="Arial" panose="020B0604020202020204" pitchFamily="34" charset="0"/>
              </a:rPr>
              <a:t>of </a:t>
            </a:r>
            <a:r>
              <a:rPr lang="en-US" sz="712" spc="9" dirty="0">
                <a:latin typeface="Arial" panose="020B0604020202020204" pitchFamily="34" charset="0"/>
                <a:cs typeface="Arial" panose="020B0604020202020204" pitchFamily="34" charset="0"/>
              </a:rPr>
              <a:t>“CEBPL </a:t>
            </a:r>
            <a:r>
              <a:rPr lang="en-US" sz="712" spc="14" dirty="0">
                <a:latin typeface="Arial" panose="020B0604020202020204" pitchFamily="34" charset="0"/>
                <a:cs typeface="Arial" panose="020B0604020202020204" pitchFamily="34" charset="0"/>
              </a:rPr>
              <a:t>RE” </a:t>
            </a:r>
            <a:r>
              <a:rPr lang="en-US" sz="712" spc="9" dirty="0">
                <a:latin typeface="Arial" panose="020B0604020202020204" pitchFamily="34" charset="0"/>
                <a:cs typeface="Arial" panose="020B0604020202020204" pitchFamily="34" charset="0"/>
              </a:rPr>
              <a:t>research. </a:t>
            </a:r>
            <a:r>
              <a:rPr lang="en-US" sz="712" spc="14" dirty="0">
                <a:latin typeface="Arial" panose="020B0604020202020204" pitchFamily="34" charset="0"/>
                <a:cs typeface="Arial" panose="020B0604020202020204" pitchFamily="34" charset="0"/>
              </a:rPr>
              <a:t>The </a:t>
            </a:r>
            <a:r>
              <a:rPr lang="en-US" sz="712" spc="9" dirty="0">
                <a:latin typeface="Arial" panose="020B0604020202020204" pitchFamily="34" charset="0"/>
                <a:cs typeface="Arial" panose="020B0604020202020204" pitchFamily="34" charset="0"/>
              </a:rPr>
              <a:t>research analysts have received compensation based </a:t>
            </a:r>
            <a:r>
              <a:rPr lang="en-US" sz="712" spc="14" dirty="0">
                <a:latin typeface="Arial" panose="020B0604020202020204" pitchFamily="34" charset="0"/>
                <a:cs typeface="Arial" panose="020B0604020202020204" pitchFamily="34" charset="0"/>
              </a:rPr>
              <a:t>upon </a:t>
            </a:r>
            <a:r>
              <a:rPr lang="en-US" sz="712" spc="9" dirty="0">
                <a:latin typeface="Arial" panose="020B0604020202020204" pitchFamily="34" charset="0"/>
                <a:cs typeface="Arial" panose="020B0604020202020204" pitchFamily="34" charset="0"/>
              </a:rPr>
              <a:t>various factors, which may </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include</a:t>
            </a:r>
            <a:r>
              <a:rPr lang="en-US" sz="712" spc="4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quality</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research,</a:t>
            </a:r>
            <a:r>
              <a:rPr lang="en-US" sz="712" spc="37"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investor</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client feedback,</a:t>
            </a:r>
            <a:r>
              <a:rPr lang="en-US" sz="712" spc="33"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stock picking,</a:t>
            </a:r>
            <a:r>
              <a:rPr lang="en-US" sz="712" spc="46"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competitive</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factors and</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firm</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revenues</a:t>
            </a:r>
            <a:r>
              <a:rPr lang="en-US" sz="712" spc="37"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etc.</a:t>
            </a:r>
            <a:endParaRPr lang="en-US" sz="712" dirty="0">
              <a:latin typeface="Arial" panose="020B0604020202020204" pitchFamily="34" charset="0"/>
              <a:cs typeface="Arial" panose="020B0604020202020204" pitchFamily="34" charset="0"/>
            </a:endParaRPr>
          </a:p>
          <a:p>
            <a:pPr marL="11730" algn="just">
              <a:lnSpc>
                <a:spcPts val="1094"/>
              </a:lnSpc>
              <a:spcBef>
                <a:spcPts val="596"/>
              </a:spcBef>
            </a:pPr>
            <a:r>
              <a:rPr lang="en-US" sz="712" spc="9" dirty="0">
                <a:latin typeface="Arial" panose="020B0604020202020204" pitchFamily="34" charset="0"/>
                <a:cs typeface="Arial" panose="020B0604020202020204" pitchFamily="34" charset="0"/>
              </a:rPr>
              <a:t>Whilst</a:t>
            </a:r>
            <a:r>
              <a:rPr lang="en-US" sz="712" spc="60"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CEBPL</a:t>
            </a:r>
            <a:r>
              <a:rPr lang="en-US" sz="712" spc="8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has</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taken</a:t>
            </a:r>
            <a:r>
              <a:rPr lang="en-US" sz="712" spc="64"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all</a:t>
            </a:r>
            <a:r>
              <a:rPr lang="en-US" sz="712" spc="8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reasonable</a:t>
            </a:r>
            <a:r>
              <a:rPr lang="en-US" sz="712" spc="6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steps</a:t>
            </a:r>
            <a:r>
              <a:rPr lang="en-US" sz="712" spc="69"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to</a:t>
            </a:r>
            <a:r>
              <a:rPr lang="en-US" sz="712" spc="64"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ensure</a:t>
            </a:r>
            <a:r>
              <a:rPr lang="en-US" sz="712" spc="7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that</a:t>
            </a:r>
            <a:r>
              <a:rPr lang="en-US" sz="712" spc="60"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this</a:t>
            </a:r>
            <a:r>
              <a:rPr lang="en-US" sz="712" spc="6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information</a:t>
            </a:r>
            <a:r>
              <a:rPr lang="en-US" sz="712" spc="6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is</a:t>
            </a:r>
            <a:r>
              <a:rPr lang="en-US" sz="712" spc="6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correct,</a:t>
            </a:r>
            <a:r>
              <a:rPr lang="en-US" sz="712" spc="6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CEBPL</a:t>
            </a:r>
            <a:r>
              <a:rPr lang="en-US" sz="712" spc="8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does</a:t>
            </a:r>
            <a:r>
              <a:rPr lang="en-US" sz="712" spc="78"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not</a:t>
            </a:r>
            <a:r>
              <a:rPr lang="en-US" sz="712" spc="7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offer</a:t>
            </a:r>
            <a:r>
              <a:rPr lang="en-US" sz="712" spc="69"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any</a:t>
            </a:r>
            <a:r>
              <a:rPr lang="en-US" sz="712" spc="7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warranty</a:t>
            </a:r>
            <a:r>
              <a:rPr lang="en-US" sz="712" spc="69"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as</a:t>
            </a:r>
            <a:r>
              <a:rPr lang="en-US" sz="712" spc="5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to</a:t>
            </a:r>
            <a:r>
              <a:rPr lang="en-US" sz="712" spc="8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a:t>
            </a:r>
            <a:r>
              <a:rPr lang="en-US" sz="712" spc="6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accuracy</a:t>
            </a:r>
            <a:r>
              <a:rPr lang="en-US" sz="712" spc="6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or</a:t>
            </a:r>
            <a:r>
              <a:rPr lang="en-US" sz="712" spc="69"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completeness</a:t>
            </a:r>
            <a:r>
              <a:rPr lang="en-US" sz="712" spc="60"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60"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such</a:t>
            </a:r>
            <a:r>
              <a:rPr lang="en-US" sz="712" spc="78"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information.</a:t>
            </a:r>
            <a:r>
              <a:rPr lang="en-US" sz="712" spc="6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Any</a:t>
            </a:r>
            <a:r>
              <a:rPr lang="en-US" sz="712" spc="8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person</a:t>
            </a:r>
            <a:r>
              <a:rPr lang="en-US" sz="71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placing</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reliance</a:t>
            </a:r>
            <a:r>
              <a:rPr lang="en-US" sz="712" spc="52" dirty="0">
                <a:latin typeface="Arial" panose="020B0604020202020204" pitchFamily="34" charset="0"/>
                <a:cs typeface="Arial" panose="020B0604020202020204" pitchFamily="34" charset="0"/>
              </a:rPr>
              <a:t> </a:t>
            </a:r>
            <a:r>
              <a:rPr lang="en-US" sz="712" spc="19" dirty="0">
                <a:latin typeface="Arial" panose="020B0604020202020204" pitchFamily="34" charset="0"/>
                <a:cs typeface="Arial" panose="020B0604020202020204" pitchFamily="34" charset="0"/>
              </a:rPr>
              <a:t>on</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a:t>
            </a:r>
            <a:r>
              <a:rPr lang="en-US" sz="712" spc="46"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report</a:t>
            </a:r>
            <a:r>
              <a:rPr lang="en-US" sz="712" spc="37"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to</a:t>
            </a:r>
            <a:r>
              <a:rPr lang="en-US" sz="712" spc="6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undertake</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trading</a:t>
            </a:r>
            <a:r>
              <a:rPr lang="en-US" sz="712" spc="6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does</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so</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entirely</a:t>
            </a:r>
            <a:r>
              <a:rPr lang="en-US" sz="712" spc="5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at</a:t>
            </a:r>
            <a:r>
              <a:rPr lang="en-US" sz="712" spc="5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his</a:t>
            </a:r>
            <a:r>
              <a:rPr lang="en-US" sz="712" spc="4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or</a:t>
            </a:r>
            <a:r>
              <a:rPr lang="en-US" sz="712" spc="5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her</a:t>
            </a:r>
            <a:r>
              <a:rPr lang="en-US" sz="712" spc="56"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own</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risk</a:t>
            </a:r>
            <a:r>
              <a:rPr lang="en-US" sz="712" spc="46"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and</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CEBPL</a:t>
            </a:r>
            <a:r>
              <a:rPr lang="en-US" sz="712" spc="5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does</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not</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accept</a:t>
            </a:r>
            <a:r>
              <a:rPr lang="en-US" sz="712" spc="37"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any</a:t>
            </a:r>
            <a:r>
              <a:rPr lang="en-US" sz="712" spc="46"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liability</a:t>
            </a:r>
            <a:r>
              <a:rPr lang="en-US" sz="712" spc="56"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as</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a:t>
            </a:r>
            <a:r>
              <a:rPr lang="en-US" sz="712" spc="4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result.</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Securities</a:t>
            </a:r>
            <a:r>
              <a:rPr lang="en-US" sz="712" spc="5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and</a:t>
            </a:r>
            <a:r>
              <a:rPr lang="en-US" sz="712" spc="5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Derivatives</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markets</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may</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be</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subject </a:t>
            </a:r>
            <a:r>
              <a:rPr lang="en-US" sz="712" spc="14"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to</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rapid</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and</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unexpected</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price</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movements</a:t>
            </a:r>
            <a:r>
              <a:rPr lang="en-US" sz="712" spc="2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and</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past performance</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is</a:t>
            </a:r>
            <a:r>
              <a:rPr lang="en-US" sz="712" spc="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not</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necessarily an</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indication</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19"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future</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performance.</a:t>
            </a:r>
          </a:p>
          <a:p>
            <a:pPr marL="11730" marR="7625" algn="just">
              <a:lnSpc>
                <a:spcPts val="1094"/>
              </a:lnSpc>
              <a:spcBef>
                <a:spcPts val="596"/>
              </a:spcBef>
            </a:pPr>
            <a:r>
              <a:rPr lang="en-US" sz="712" b="1" spc="9" dirty="0">
                <a:latin typeface="Arial" panose="020B0604020202020204" pitchFamily="34" charset="0"/>
                <a:cs typeface="Arial" panose="020B0604020202020204" pitchFamily="34" charset="0"/>
              </a:rPr>
              <a:t>General</a:t>
            </a:r>
            <a:r>
              <a:rPr lang="en-US" sz="712" b="1" spc="56" dirty="0">
                <a:latin typeface="Arial" panose="020B0604020202020204" pitchFamily="34" charset="0"/>
                <a:cs typeface="Arial" panose="020B0604020202020204" pitchFamily="34" charset="0"/>
              </a:rPr>
              <a:t> </a:t>
            </a:r>
            <a:r>
              <a:rPr lang="en-US" sz="712" b="1" spc="9" dirty="0">
                <a:latin typeface="Arial" panose="020B0604020202020204" pitchFamily="34" charset="0"/>
                <a:cs typeface="Arial" panose="020B0604020202020204" pitchFamily="34" charset="0"/>
              </a:rPr>
              <a:t>Disclaimer:</a:t>
            </a:r>
            <a:r>
              <a:rPr lang="en-US" sz="712" b="1"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This</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‘Report’</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is</a:t>
            </a:r>
            <a:r>
              <a:rPr lang="en-US" sz="712" spc="46"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strictly</a:t>
            </a:r>
            <a:r>
              <a:rPr lang="en-US" sz="712" spc="4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meant</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for</a:t>
            </a:r>
            <a:r>
              <a:rPr lang="en-US" sz="712" spc="46"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use</a:t>
            </a:r>
            <a:r>
              <a:rPr lang="en-US" sz="712" spc="60"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by</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a:t>
            </a:r>
            <a:r>
              <a:rPr lang="en-US" sz="712" spc="60"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recipient</a:t>
            </a:r>
            <a:r>
              <a:rPr lang="en-US" sz="712" spc="4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and</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is</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not</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for</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circulation.</a:t>
            </a:r>
            <a:r>
              <a:rPr lang="en-US" sz="712" spc="46"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This</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Report</a:t>
            </a:r>
            <a:r>
              <a:rPr lang="en-US" sz="712" spc="5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does</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not</a:t>
            </a:r>
            <a:r>
              <a:rPr lang="en-US" sz="712" spc="5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take</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into</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account</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particular</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investment</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objectives,</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financial</a:t>
            </a:r>
            <a:r>
              <a:rPr lang="en-US" sz="712" spc="4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situations </a:t>
            </a:r>
            <a:r>
              <a:rPr lang="en-US" sz="712" spc="9" dirty="0">
                <a:latin typeface="Arial" panose="020B0604020202020204" pitchFamily="34" charset="0"/>
                <a:cs typeface="Arial" panose="020B0604020202020204" pitchFamily="34" charset="0"/>
              </a:rPr>
              <a:t> or specific needs of individual </a:t>
            </a:r>
            <a:r>
              <a:rPr lang="en-US" sz="712" spc="4" dirty="0">
                <a:latin typeface="Arial" panose="020B0604020202020204" pitchFamily="34" charset="0"/>
                <a:cs typeface="Arial" panose="020B0604020202020204" pitchFamily="34" charset="0"/>
              </a:rPr>
              <a:t>clients </a:t>
            </a:r>
            <a:r>
              <a:rPr lang="en-US" sz="712" spc="14" dirty="0">
                <a:latin typeface="Arial" panose="020B0604020202020204" pitchFamily="34" charset="0"/>
                <a:cs typeface="Arial" panose="020B0604020202020204" pitchFamily="34" charset="0"/>
              </a:rPr>
              <a:t>nor </a:t>
            </a:r>
            <a:r>
              <a:rPr lang="en-US" sz="712" spc="9" dirty="0">
                <a:latin typeface="Arial" panose="020B0604020202020204" pitchFamily="34" charset="0"/>
                <a:cs typeface="Arial" panose="020B0604020202020204" pitchFamily="34" charset="0"/>
              </a:rPr>
              <a:t>does it </a:t>
            </a:r>
            <a:r>
              <a:rPr lang="en-US" sz="712" spc="4" dirty="0">
                <a:latin typeface="Arial" panose="020B0604020202020204" pitchFamily="34" charset="0"/>
                <a:cs typeface="Arial" panose="020B0604020202020204" pitchFamily="34" charset="0"/>
              </a:rPr>
              <a:t>constitute </a:t>
            </a:r>
            <a:r>
              <a:rPr lang="en-US" sz="712" spc="9" dirty="0">
                <a:latin typeface="Arial" panose="020B0604020202020204" pitchFamily="34" charset="0"/>
                <a:cs typeface="Arial" panose="020B0604020202020204" pitchFamily="34" charset="0"/>
              </a:rPr>
              <a:t>a personal recommendation. The recommendations, if </a:t>
            </a:r>
            <a:r>
              <a:rPr lang="en-US" sz="712" spc="14" dirty="0">
                <a:latin typeface="Arial" panose="020B0604020202020204" pitchFamily="34" charset="0"/>
                <a:cs typeface="Arial" panose="020B0604020202020204" pitchFamily="34" charset="0"/>
              </a:rPr>
              <a:t>any, made </a:t>
            </a:r>
            <a:r>
              <a:rPr lang="en-US" sz="712" spc="9" dirty="0">
                <a:latin typeface="Arial" panose="020B0604020202020204" pitchFamily="34" charset="0"/>
                <a:cs typeface="Arial" panose="020B0604020202020204" pitchFamily="34" charset="0"/>
              </a:rPr>
              <a:t>herein are expression of views and/or </a:t>
            </a:r>
            <a:r>
              <a:rPr lang="en-US" sz="712" spc="14" dirty="0">
                <a:latin typeface="Arial" panose="020B0604020202020204" pitchFamily="34" charset="0"/>
                <a:cs typeface="Arial" panose="020B0604020202020204" pitchFamily="34" charset="0"/>
              </a:rPr>
              <a:t>opinions and </a:t>
            </a:r>
            <a:r>
              <a:rPr lang="en-US" sz="712" spc="9" dirty="0">
                <a:latin typeface="Arial" panose="020B0604020202020204" pitchFamily="34" charset="0"/>
                <a:cs typeface="Arial" panose="020B0604020202020204" pitchFamily="34" charset="0"/>
              </a:rPr>
              <a:t>should not </a:t>
            </a:r>
            <a:r>
              <a:rPr lang="en-US" sz="712" spc="4" dirty="0">
                <a:latin typeface="Arial" panose="020B0604020202020204" pitchFamily="34" charset="0"/>
                <a:cs typeface="Arial" panose="020B0604020202020204" pitchFamily="34" charset="0"/>
              </a:rPr>
              <a:t>be </a:t>
            </a:r>
            <a:r>
              <a:rPr lang="en-US" sz="712" spc="9"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deemed</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or</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construed</a:t>
            </a:r>
            <a:r>
              <a:rPr lang="en-US" sz="712" spc="33"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to</a:t>
            </a:r>
            <a:r>
              <a:rPr lang="en-US" sz="712" spc="46"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be</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neither</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advice</a:t>
            </a:r>
            <a:r>
              <a:rPr lang="en-US" sz="712" spc="26"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for</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purpose</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purchase</a:t>
            </a:r>
            <a:r>
              <a:rPr lang="en-US" sz="712" spc="33"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or</a:t>
            </a:r>
            <a:r>
              <a:rPr lang="en-US" sz="712" spc="37"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sale</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37"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any</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security,</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derivatives</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or</a:t>
            </a:r>
            <a:r>
              <a:rPr lang="en-US" sz="712" spc="33"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any</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other</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security</a:t>
            </a:r>
            <a:r>
              <a:rPr lang="en-US" sz="712" spc="4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through</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CEBPL</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nor</a:t>
            </a:r>
            <a:r>
              <a:rPr lang="en-US" sz="712" spc="37"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any</a:t>
            </a:r>
            <a:r>
              <a:rPr lang="en-US" sz="712" spc="37"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solicitation</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or</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offering</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33"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any</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investment/trading</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opportunity</a:t>
            </a:r>
            <a:r>
              <a:rPr lang="en-US" sz="712" spc="37" dirty="0">
                <a:latin typeface="Arial" panose="020B0604020202020204" pitchFamily="34" charset="0"/>
                <a:cs typeface="Arial" panose="020B0604020202020204" pitchFamily="34" charset="0"/>
              </a:rPr>
              <a:t> </a:t>
            </a:r>
            <a:r>
              <a:rPr lang="en-US" sz="712" spc="19" dirty="0">
                <a:latin typeface="Arial" panose="020B0604020202020204" pitchFamily="34" charset="0"/>
                <a:cs typeface="Arial" panose="020B0604020202020204" pitchFamily="34" charset="0"/>
              </a:rPr>
              <a:t>on</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behalf</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a:t>
            </a:r>
            <a:r>
              <a:rPr lang="en-US" sz="712" spc="37"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issuer(s)</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a:t>
            </a:r>
            <a:r>
              <a:rPr lang="en-US" sz="712" spc="33"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respective</a:t>
            </a:r>
            <a:r>
              <a:rPr lang="en-US" sz="712" spc="4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security</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(ies)</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referred</a:t>
            </a:r>
            <a:r>
              <a:rPr lang="en-US" sz="712" spc="37"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to</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herein.</a:t>
            </a:r>
            <a:r>
              <a:rPr lang="en-US" sz="712" spc="37"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These</a:t>
            </a:r>
            <a:r>
              <a:rPr lang="en-US" sz="712" spc="2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information</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t>
            </a:r>
            <a:r>
              <a:rPr lang="en-US" sz="712" spc="33"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opinions</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views</a:t>
            </a:r>
            <a:r>
              <a:rPr lang="en-US" sz="712" spc="2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are</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not</a:t>
            </a:r>
            <a:r>
              <a:rPr lang="en-US" sz="712" spc="33"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meant</a:t>
            </a:r>
            <a:r>
              <a:rPr lang="en-US" sz="712" spc="26"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to</a:t>
            </a:r>
            <a:r>
              <a:rPr lang="en-US" sz="712" spc="2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serve</a:t>
            </a:r>
            <a:r>
              <a:rPr lang="en-US" sz="712" spc="26"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as</a:t>
            </a:r>
            <a:r>
              <a:rPr lang="en-US" sz="712" spc="2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professional</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investment</a:t>
            </a:r>
            <a:r>
              <a:rPr lang="en-US" sz="712" spc="2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guide for</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a:t>
            </a:r>
            <a:r>
              <a:rPr lang="en-US" sz="712" spc="60"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readers.</a:t>
            </a:r>
            <a:r>
              <a:rPr lang="en-US" sz="712" spc="5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No</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action</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is</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solicited</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based</a:t>
            </a:r>
            <a:r>
              <a:rPr lang="en-US" sz="712" spc="52" dirty="0">
                <a:latin typeface="Arial" panose="020B0604020202020204" pitchFamily="34" charset="0"/>
                <a:cs typeface="Arial" panose="020B0604020202020204" pitchFamily="34" charset="0"/>
              </a:rPr>
              <a:t> </a:t>
            </a:r>
            <a:r>
              <a:rPr lang="en-US" sz="712" spc="19" dirty="0">
                <a:latin typeface="Arial" panose="020B0604020202020204" pitchFamily="34" charset="0"/>
                <a:cs typeface="Arial" panose="020B0604020202020204" pitchFamily="34" charset="0"/>
              </a:rPr>
              <a:t>upon</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a:t>
            </a:r>
            <a:r>
              <a:rPr lang="en-US" sz="712" spc="37"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information</a:t>
            </a:r>
            <a:r>
              <a:rPr lang="en-US" sz="712" spc="5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provided</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herein.</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Recipients</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of</a:t>
            </a:r>
            <a:r>
              <a:rPr lang="en-US" sz="712" spc="4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this</a:t>
            </a:r>
            <a:r>
              <a:rPr lang="en-US" sz="712" spc="60"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“Report”</a:t>
            </a:r>
            <a:r>
              <a:rPr lang="en-US" sz="712" spc="37"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should</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rely</a:t>
            </a:r>
            <a:r>
              <a:rPr lang="en-US" sz="712" spc="46" dirty="0">
                <a:latin typeface="Arial" panose="020B0604020202020204" pitchFamily="34" charset="0"/>
                <a:cs typeface="Arial" panose="020B0604020202020204" pitchFamily="34" charset="0"/>
              </a:rPr>
              <a:t> </a:t>
            </a:r>
            <a:r>
              <a:rPr lang="en-US" sz="712" spc="19" dirty="0">
                <a:latin typeface="Arial" panose="020B0604020202020204" pitchFamily="34" charset="0"/>
                <a:cs typeface="Arial" panose="020B0604020202020204" pitchFamily="34" charset="0"/>
              </a:rPr>
              <a:t>on</a:t>
            </a:r>
            <a:r>
              <a:rPr lang="en-US" sz="712" spc="5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information/data</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arising</a:t>
            </a:r>
            <a:r>
              <a:rPr lang="en-US" sz="712" spc="4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out</a:t>
            </a:r>
            <a:r>
              <a:rPr lang="en-US" sz="712" spc="37"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of</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their</a:t>
            </a:r>
            <a:r>
              <a:rPr lang="en-US" sz="712" spc="52" dirty="0">
                <a:latin typeface="Arial" panose="020B0604020202020204" pitchFamily="34" charset="0"/>
                <a:cs typeface="Arial" panose="020B0604020202020204" pitchFamily="34" charset="0"/>
              </a:rPr>
              <a:t> </a:t>
            </a:r>
            <a:r>
              <a:rPr lang="en-US" sz="712" spc="19" dirty="0">
                <a:latin typeface="Arial" panose="020B0604020202020204" pitchFamily="34" charset="0"/>
                <a:cs typeface="Arial" panose="020B0604020202020204" pitchFamily="34" charset="0"/>
              </a:rPr>
              <a:t>own</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Study/investigations. </a:t>
            </a:r>
            <a:r>
              <a:rPr lang="en-US" sz="712" spc="78"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It </a:t>
            </a:r>
            <a:r>
              <a:rPr lang="en-US" sz="712" spc="9" dirty="0">
                <a:latin typeface="Arial" panose="020B0604020202020204" pitchFamily="34" charset="0"/>
                <a:cs typeface="Arial" panose="020B0604020202020204" pitchFamily="34" charset="0"/>
              </a:rPr>
              <a:t> is </a:t>
            </a:r>
            <a:r>
              <a:rPr lang="en-US" sz="712" spc="4" dirty="0">
                <a:latin typeface="Arial" panose="020B0604020202020204" pitchFamily="34" charset="0"/>
                <a:cs typeface="Arial" panose="020B0604020202020204" pitchFamily="34" charset="0"/>
              </a:rPr>
              <a:t>advised to  </a:t>
            </a:r>
            <a:r>
              <a:rPr lang="en-US" sz="712" spc="9" dirty="0">
                <a:latin typeface="Arial" panose="020B0604020202020204" pitchFamily="34" charset="0"/>
                <a:cs typeface="Arial" panose="020B0604020202020204" pitchFamily="34" charset="0"/>
              </a:rPr>
              <a:t>seek </a:t>
            </a:r>
            <a:r>
              <a:rPr lang="en-US" sz="712" spc="14" dirty="0">
                <a:latin typeface="Arial" panose="020B0604020202020204" pitchFamily="34" charset="0"/>
                <a:cs typeface="Arial" panose="020B0604020202020204" pitchFamily="34" charset="0"/>
              </a:rPr>
              <a:t>independent </a:t>
            </a:r>
            <a:r>
              <a:rPr lang="en-US" sz="712" spc="9" dirty="0">
                <a:latin typeface="Arial" panose="020B0604020202020204" pitchFamily="34" charset="0"/>
                <a:cs typeface="Arial" panose="020B0604020202020204" pitchFamily="34" charset="0"/>
              </a:rPr>
              <a:t>professional advice </a:t>
            </a:r>
            <a:r>
              <a:rPr lang="en-US" sz="712" spc="14" dirty="0">
                <a:latin typeface="Arial" panose="020B0604020202020204" pitchFamily="34" charset="0"/>
                <a:cs typeface="Arial" panose="020B0604020202020204" pitchFamily="34" charset="0"/>
              </a:rPr>
              <a:t>and </a:t>
            </a:r>
            <a:r>
              <a:rPr lang="en-US" sz="712" spc="9" dirty="0">
                <a:latin typeface="Arial" panose="020B0604020202020204" pitchFamily="34" charset="0"/>
                <a:cs typeface="Arial" panose="020B0604020202020204" pitchFamily="34" charset="0"/>
              </a:rPr>
              <a:t>arrive </a:t>
            </a:r>
            <a:r>
              <a:rPr lang="en-US" sz="712" spc="4" dirty="0">
                <a:latin typeface="Arial" panose="020B0604020202020204" pitchFamily="34" charset="0"/>
                <a:cs typeface="Arial" panose="020B0604020202020204" pitchFamily="34" charset="0"/>
              </a:rPr>
              <a:t>at </a:t>
            </a:r>
            <a:r>
              <a:rPr lang="en-US" sz="712" spc="9" dirty="0">
                <a:latin typeface="Arial" panose="020B0604020202020204" pitchFamily="34" charset="0"/>
                <a:cs typeface="Arial" panose="020B0604020202020204" pitchFamily="34" charset="0"/>
              </a:rPr>
              <a:t>an </a:t>
            </a:r>
            <a:r>
              <a:rPr lang="en-US" sz="712" spc="14" dirty="0">
                <a:latin typeface="Arial" panose="020B0604020202020204" pitchFamily="34" charset="0"/>
                <a:cs typeface="Arial" panose="020B0604020202020204" pitchFamily="34" charset="0"/>
              </a:rPr>
              <a:t>informed </a:t>
            </a:r>
            <a:r>
              <a:rPr lang="en-US" sz="712" spc="9" dirty="0">
                <a:latin typeface="Arial" panose="020B0604020202020204" pitchFamily="34" charset="0"/>
                <a:cs typeface="Arial" panose="020B0604020202020204" pitchFamily="34" charset="0"/>
              </a:rPr>
              <a:t>trading/investment decision before executing </a:t>
            </a:r>
            <a:r>
              <a:rPr lang="en-US" sz="712" spc="14" dirty="0">
                <a:latin typeface="Arial" panose="020B0604020202020204" pitchFamily="34" charset="0"/>
                <a:cs typeface="Arial" panose="020B0604020202020204" pitchFamily="34" charset="0"/>
              </a:rPr>
              <a:t>any </a:t>
            </a:r>
            <a:r>
              <a:rPr lang="en-US" sz="712" spc="9" dirty="0">
                <a:latin typeface="Arial" panose="020B0604020202020204" pitchFamily="34" charset="0"/>
                <a:cs typeface="Arial" panose="020B0604020202020204" pitchFamily="34" charset="0"/>
              </a:rPr>
              <a:t>trades or making </a:t>
            </a:r>
            <a:r>
              <a:rPr lang="en-US" sz="712" spc="14" dirty="0">
                <a:latin typeface="Arial" panose="020B0604020202020204" pitchFamily="34" charset="0"/>
                <a:cs typeface="Arial" panose="020B0604020202020204" pitchFamily="34" charset="0"/>
              </a:rPr>
              <a:t>any </a:t>
            </a:r>
            <a:r>
              <a:rPr lang="en-US" sz="712" spc="9" dirty="0">
                <a:latin typeface="Arial" panose="020B0604020202020204" pitchFamily="34" charset="0"/>
                <a:cs typeface="Arial" panose="020B0604020202020204" pitchFamily="34" charset="0"/>
              </a:rPr>
              <a:t>investments. This ‘Report’ has </a:t>
            </a:r>
            <a:r>
              <a:rPr lang="en-US" sz="712" spc="14" dirty="0">
                <a:latin typeface="Arial" panose="020B0604020202020204" pitchFamily="34" charset="0"/>
                <a:cs typeface="Arial" panose="020B0604020202020204" pitchFamily="34" charset="0"/>
              </a:rPr>
              <a:t>been </a:t>
            </a:r>
            <a:r>
              <a:rPr lang="en-US" sz="712" spc="19"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prepared </a:t>
            </a:r>
            <a:r>
              <a:rPr lang="en-US" sz="712" spc="19" dirty="0">
                <a:latin typeface="Arial" panose="020B0604020202020204" pitchFamily="34" charset="0"/>
                <a:cs typeface="Arial" panose="020B0604020202020204" pitchFamily="34" charset="0"/>
              </a:rPr>
              <a:t>on </a:t>
            </a:r>
            <a:r>
              <a:rPr lang="en-US" sz="712" spc="9" dirty="0">
                <a:latin typeface="Arial" panose="020B0604020202020204" pitchFamily="34" charset="0"/>
                <a:cs typeface="Arial" panose="020B0604020202020204" pitchFamily="34" charset="0"/>
              </a:rPr>
              <a:t>the</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basis of</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publicly available information,</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internally</a:t>
            </a:r>
            <a:r>
              <a:rPr lang="en-US" sz="712" spc="14" dirty="0">
                <a:latin typeface="Arial" panose="020B0604020202020204" pitchFamily="34" charset="0"/>
                <a:cs typeface="Arial" panose="020B0604020202020204" pitchFamily="34" charset="0"/>
              </a:rPr>
              <a:t> developed</a:t>
            </a:r>
            <a:r>
              <a:rPr lang="en-US" sz="712" spc="19"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data</a:t>
            </a:r>
            <a:r>
              <a:rPr lang="en-US" sz="712" spc="9"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and </a:t>
            </a:r>
            <a:r>
              <a:rPr lang="en-US" sz="712" spc="9" dirty="0">
                <a:latin typeface="Arial" panose="020B0604020202020204" pitchFamily="34" charset="0"/>
                <a:cs typeface="Arial" panose="020B0604020202020204" pitchFamily="34" charset="0"/>
              </a:rPr>
              <a:t>other</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sources believed</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by</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CEBPL</a:t>
            </a:r>
            <a:r>
              <a:rPr lang="en-US" sz="712" spc="14"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to</a:t>
            </a:r>
            <a:r>
              <a:rPr lang="en-US" sz="712" spc="9" dirty="0">
                <a:latin typeface="Arial" panose="020B0604020202020204" pitchFamily="34" charset="0"/>
                <a:cs typeface="Arial" panose="020B0604020202020204" pitchFamily="34" charset="0"/>
              </a:rPr>
              <a:t> be</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reliable. CEBPL</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or</a:t>
            </a:r>
            <a:r>
              <a:rPr lang="en-US" sz="712" spc="14"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its</a:t>
            </a:r>
            <a:r>
              <a:rPr lang="en-US" sz="712" spc="9" dirty="0">
                <a:latin typeface="Arial" panose="020B0604020202020204" pitchFamily="34" charset="0"/>
                <a:cs typeface="Arial" panose="020B0604020202020204" pitchFamily="34" charset="0"/>
              </a:rPr>
              <a:t> directors, employees, </a:t>
            </a:r>
            <a:r>
              <a:rPr lang="en-US" sz="712" spc="4" dirty="0">
                <a:latin typeface="Arial" panose="020B0604020202020204" pitchFamily="34" charset="0"/>
                <a:cs typeface="Arial" panose="020B0604020202020204" pitchFamily="34" charset="0"/>
              </a:rPr>
              <a:t>affiliates</a:t>
            </a:r>
            <a:r>
              <a:rPr lang="en-US" sz="712" spc="9"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or </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representatives shall</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not be responsible for, </a:t>
            </a:r>
            <a:r>
              <a:rPr lang="en-US" sz="712" spc="14" dirty="0">
                <a:latin typeface="Arial" panose="020B0604020202020204" pitchFamily="34" charset="0"/>
                <a:cs typeface="Arial" panose="020B0604020202020204" pitchFamily="34" charset="0"/>
              </a:rPr>
              <a:t>or </a:t>
            </a:r>
            <a:r>
              <a:rPr lang="en-US" sz="712" spc="9" dirty="0">
                <a:latin typeface="Arial" panose="020B0604020202020204" pitchFamily="34" charset="0"/>
                <a:cs typeface="Arial" panose="020B0604020202020204" pitchFamily="34" charset="0"/>
              </a:rPr>
              <a:t>warrant </a:t>
            </a:r>
            <a:r>
              <a:rPr lang="en-US" sz="712" spc="14" dirty="0">
                <a:latin typeface="Arial" panose="020B0604020202020204" pitchFamily="34" charset="0"/>
                <a:cs typeface="Arial" panose="020B0604020202020204" pitchFamily="34" charset="0"/>
              </a:rPr>
              <a:t>for </a:t>
            </a:r>
            <a:r>
              <a:rPr lang="en-US" sz="712" spc="9" dirty="0">
                <a:latin typeface="Arial" panose="020B0604020202020204" pitchFamily="34" charset="0"/>
                <a:cs typeface="Arial" panose="020B0604020202020204" pitchFamily="34" charset="0"/>
              </a:rPr>
              <a:t>the accuracy, completeness, </a:t>
            </a:r>
            <a:r>
              <a:rPr lang="en-US" sz="712" spc="14" dirty="0">
                <a:latin typeface="Arial" panose="020B0604020202020204" pitchFamily="34" charset="0"/>
                <a:cs typeface="Arial" panose="020B0604020202020204" pitchFamily="34" charset="0"/>
              </a:rPr>
              <a:t>adequacy and </a:t>
            </a:r>
            <a:r>
              <a:rPr lang="en-US" sz="712" spc="4" dirty="0">
                <a:latin typeface="Arial" panose="020B0604020202020204" pitchFamily="34" charset="0"/>
                <a:cs typeface="Arial" panose="020B0604020202020204" pitchFamily="34" charset="0"/>
              </a:rPr>
              <a:t>reliability  </a:t>
            </a:r>
            <a:r>
              <a:rPr lang="en-US" sz="712" spc="9" dirty="0">
                <a:latin typeface="Arial" panose="020B0604020202020204" pitchFamily="34" charset="0"/>
                <a:cs typeface="Arial" panose="020B0604020202020204" pitchFamily="34" charset="0"/>
              </a:rPr>
              <a:t>of </a:t>
            </a:r>
            <a:r>
              <a:rPr lang="en-US" sz="712" spc="14" dirty="0">
                <a:latin typeface="Arial" panose="020B0604020202020204" pitchFamily="34" charset="0"/>
                <a:cs typeface="Arial" panose="020B0604020202020204" pitchFamily="34" charset="0"/>
              </a:rPr>
              <a:t>such </a:t>
            </a:r>
            <a:r>
              <a:rPr lang="en-US" sz="712" spc="9" dirty="0">
                <a:latin typeface="Arial" panose="020B0604020202020204" pitchFamily="34" charset="0"/>
                <a:cs typeface="Arial" panose="020B0604020202020204" pitchFamily="34" charset="0"/>
              </a:rPr>
              <a:t>information / </a:t>
            </a:r>
            <a:r>
              <a:rPr lang="en-US" sz="712" spc="14" dirty="0">
                <a:latin typeface="Arial" panose="020B0604020202020204" pitchFamily="34" charset="0"/>
                <a:cs typeface="Arial" panose="020B0604020202020204" pitchFamily="34" charset="0"/>
              </a:rPr>
              <a:t>opinions </a:t>
            </a:r>
            <a:r>
              <a:rPr lang="en-US" sz="712" spc="9" dirty="0">
                <a:latin typeface="Arial" panose="020B0604020202020204" pitchFamily="34" charset="0"/>
                <a:cs typeface="Arial" panose="020B0604020202020204" pitchFamily="34" charset="0"/>
              </a:rPr>
              <a:t>/ views. </a:t>
            </a:r>
            <a:r>
              <a:rPr lang="en-US" sz="712" spc="14" dirty="0">
                <a:latin typeface="Arial" panose="020B0604020202020204" pitchFamily="34" charset="0"/>
                <a:cs typeface="Arial" panose="020B0604020202020204" pitchFamily="34" charset="0"/>
              </a:rPr>
              <a:t>Though </a:t>
            </a:r>
            <a:r>
              <a:rPr lang="en-US" sz="712" spc="9" dirty="0">
                <a:latin typeface="Arial" panose="020B0604020202020204" pitchFamily="34" charset="0"/>
                <a:cs typeface="Arial" panose="020B0604020202020204" pitchFamily="34" charset="0"/>
              </a:rPr>
              <a:t>due care has </a:t>
            </a:r>
            <a:r>
              <a:rPr lang="en-US" sz="712" spc="14" dirty="0">
                <a:latin typeface="Arial" panose="020B0604020202020204" pitchFamily="34" charset="0"/>
                <a:cs typeface="Arial" panose="020B0604020202020204" pitchFamily="34" charset="0"/>
              </a:rPr>
              <a:t>been </a:t>
            </a:r>
            <a:r>
              <a:rPr lang="en-US" sz="712" spc="9" dirty="0">
                <a:latin typeface="Arial" panose="020B0604020202020204" pitchFamily="34" charset="0"/>
                <a:cs typeface="Arial" panose="020B0604020202020204" pitchFamily="34" charset="0"/>
              </a:rPr>
              <a:t>taken </a:t>
            </a:r>
            <a:r>
              <a:rPr lang="en-US" sz="712" spc="14" dirty="0">
                <a:latin typeface="Arial" panose="020B0604020202020204" pitchFamily="34" charset="0"/>
                <a:cs typeface="Arial" panose="020B0604020202020204" pitchFamily="34" charset="0"/>
              </a:rPr>
              <a:t>to </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ensure that the </a:t>
            </a:r>
            <a:r>
              <a:rPr lang="en-US" sz="712" spc="4" dirty="0">
                <a:latin typeface="Arial" panose="020B0604020202020204" pitchFamily="34" charset="0"/>
                <a:cs typeface="Arial" panose="020B0604020202020204" pitchFamily="34" charset="0"/>
              </a:rPr>
              <a:t>disclosures </a:t>
            </a:r>
            <a:r>
              <a:rPr lang="en-US" sz="712" spc="14" dirty="0">
                <a:latin typeface="Arial" panose="020B0604020202020204" pitchFamily="34" charset="0"/>
                <a:cs typeface="Arial" panose="020B0604020202020204" pitchFamily="34" charset="0"/>
              </a:rPr>
              <a:t>and opinions </a:t>
            </a:r>
            <a:r>
              <a:rPr lang="en-US" sz="712" spc="9" dirty="0">
                <a:latin typeface="Arial" panose="020B0604020202020204" pitchFamily="34" charset="0"/>
                <a:cs typeface="Arial" panose="020B0604020202020204" pitchFamily="34" charset="0"/>
              </a:rPr>
              <a:t>given are fair </a:t>
            </a:r>
            <a:r>
              <a:rPr lang="en-US" sz="712" spc="14" dirty="0">
                <a:latin typeface="Arial" panose="020B0604020202020204" pitchFamily="34" charset="0"/>
                <a:cs typeface="Arial" panose="020B0604020202020204" pitchFamily="34" charset="0"/>
              </a:rPr>
              <a:t>and </a:t>
            </a:r>
            <a:r>
              <a:rPr lang="en-US" sz="712" spc="9" dirty="0">
                <a:latin typeface="Arial" panose="020B0604020202020204" pitchFamily="34" charset="0"/>
                <a:cs typeface="Arial" panose="020B0604020202020204" pitchFamily="34" charset="0"/>
              </a:rPr>
              <a:t>reasonable, </a:t>
            </a:r>
            <a:r>
              <a:rPr lang="en-US" sz="712" spc="14" dirty="0">
                <a:latin typeface="Arial" panose="020B0604020202020204" pitchFamily="34" charset="0"/>
                <a:cs typeface="Arial" panose="020B0604020202020204" pitchFamily="34" charset="0"/>
              </a:rPr>
              <a:t>none </a:t>
            </a:r>
            <a:r>
              <a:rPr lang="en-US" sz="712" spc="9" dirty="0">
                <a:latin typeface="Arial" panose="020B0604020202020204" pitchFamily="34" charset="0"/>
                <a:cs typeface="Arial" panose="020B0604020202020204" pitchFamily="34" charset="0"/>
              </a:rPr>
              <a:t>of the directors, employees, </a:t>
            </a:r>
            <a:r>
              <a:rPr lang="en-US" sz="712" spc="4" dirty="0">
                <a:latin typeface="Arial" panose="020B0604020202020204" pitchFamily="34" charset="0"/>
                <a:cs typeface="Arial" panose="020B0604020202020204" pitchFamily="34" charset="0"/>
              </a:rPr>
              <a:t>affiliates </a:t>
            </a:r>
            <a:r>
              <a:rPr lang="en-US" sz="712" spc="14" dirty="0">
                <a:latin typeface="Arial" panose="020B0604020202020204" pitchFamily="34" charset="0"/>
                <a:cs typeface="Arial" panose="020B0604020202020204" pitchFamily="34" charset="0"/>
              </a:rPr>
              <a:t>or </a:t>
            </a:r>
            <a:r>
              <a:rPr lang="en-US" sz="712" spc="9" dirty="0">
                <a:latin typeface="Arial" panose="020B0604020202020204" pitchFamily="34" charset="0"/>
                <a:cs typeface="Arial" panose="020B0604020202020204" pitchFamily="34" charset="0"/>
              </a:rPr>
              <a:t>representatives of CEBPL shall be liable for </a:t>
            </a:r>
            <a:r>
              <a:rPr lang="en-US" sz="712" spc="14" dirty="0">
                <a:latin typeface="Arial" panose="020B0604020202020204" pitchFamily="34" charset="0"/>
                <a:cs typeface="Arial" panose="020B0604020202020204" pitchFamily="34" charset="0"/>
              </a:rPr>
              <a:t>any </a:t>
            </a:r>
            <a:r>
              <a:rPr lang="en-US" sz="712" spc="9" dirty="0">
                <a:latin typeface="Arial" panose="020B0604020202020204" pitchFamily="34" charset="0"/>
                <a:cs typeface="Arial" panose="020B0604020202020204" pitchFamily="34" charset="0"/>
              </a:rPr>
              <a:t>direct, indirect, </a:t>
            </a:r>
            <a:r>
              <a:rPr lang="en-US" sz="712" spc="4" dirty="0">
                <a:latin typeface="Arial" panose="020B0604020202020204" pitchFamily="34" charset="0"/>
                <a:cs typeface="Arial" panose="020B0604020202020204" pitchFamily="34" charset="0"/>
              </a:rPr>
              <a:t>special, </a:t>
            </a:r>
            <a:r>
              <a:rPr lang="en-US" sz="712" spc="9"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incidental,</a:t>
            </a:r>
            <a:r>
              <a:rPr lang="en-US" sz="712" spc="4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consequential,</a:t>
            </a:r>
            <a:r>
              <a:rPr lang="en-US" sz="712" spc="5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punitive</a:t>
            </a:r>
            <a:r>
              <a:rPr lang="en-US" sz="712" spc="6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or</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exemplary</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damages,</a:t>
            </a:r>
            <a:r>
              <a:rPr lang="en-US" sz="712" spc="37"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including</a:t>
            </a:r>
            <a:r>
              <a:rPr lang="en-US" sz="712" spc="56"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lost</a:t>
            </a:r>
            <a:r>
              <a:rPr lang="en-US" sz="712" spc="14"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profits</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arising</a:t>
            </a:r>
            <a:r>
              <a:rPr lang="en-US" sz="712" spc="2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a:t>
            </a:r>
            <a:r>
              <a:rPr lang="en-US" sz="712" spc="22"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any</a:t>
            </a:r>
            <a:r>
              <a:rPr lang="en-US" sz="712" spc="2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way</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whatsoever</a:t>
            </a:r>
            <a:r>
              <a:rPr lang="en-US" sz="712" spc="42" dirty="0">
                <a:latin typeface="Arial" panose="020B0604020202020204" pitchFamily="34" charset="0"/>
                <a:cs typeface="Arial" panose="020B0604020202020204" pitchFamily="34" charset="0"/>
              </a:rPr>
              <a:t> </a:t>
            </a:r>
            <a:r>
              <a:rPr lang="en-US" sz="712" spc="14" dirty="0">
                <a:latin typeface="Arial" panose="020B0604020202020204" pitchFamily="34" charset="0"/>
                <a:cs typeface="Arial" panose="020B0604020202020204" pitchFamily="34" charset="0"/>
              </a:rPr>
              <a:t>from</a:t>
            </a:r>
            <a:r>
              <a:rPr lang="en-US" sz="712" spc="19"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the</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information</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opinions</a:t>
            </a:r>
            <a:r>
              <a:rPr lang="en-US" sz="712" spc="46"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a:t>
            </a:r>
            <a:r>
              <a:rPr lang="en-US" sz="712" spc="14"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views</a:t>
            </a:r>
            <a:r>
              <a:rPr lang="en-US" sz="712" spc="33"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contained</a:t>
            </a:r>
            <a:r>
              <a:rPr lang="en-US" sz="712" spc="37"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in</a:t>
            </a:r>
            <a:r>
              <a:rPr lang="en-US" sz="712" spc="22" dirty="0">
                <a:latin typeface="Arial" panose="020B0604020202020204" pitchFamily="34" charset="0"/>
                <a:cs typeface="Arial" panose="020B0604020202020204" pitchFamily="34" charset="0"/>
              </a:rPr>
              <a:t> </a:t>
            </a:r>
            <a:r>
              <a:rPr lang="en-US" sz="712" spc="4" dirty="0">
                <a:latin typeface="Arial" panose="020B0604020202020204" pitchFamily="34" charset="0"/>
                <a:cs typeface="Arial" panose="020B0604020202020204" pitchFamily="34" charset="0"/>
              </a:rPr>
              <a:t>this</a:t>
            </a:r>
            <a:r>
              <a:rPr lang="en-US" sz="712" spc="19" dirty="0">
                <a:latin typeface="Arial" panose="020B0604020202020204" pitchFamily="34" charset="0"/>
                <a:cs typeface="Arial" panose="020B0604020202020204" pitchFamily="34" charset="0"/>
              </a:rPr>
              <a:t> </a:t>
            </a:r>
            <a:r>
              <a:rPr lang="en-US" sz="712" spc="9" dirty="0">
                <a:latin typeface="Arial" panose="020B0604020202020204" pitchFamily="34" charset="0"/>
                <a:cs typeface="Arial" panose="020B0604020202020204" pitchFamily="34" charset="0"/>
              </a:rPr>
              <a:t>report.</a:t>
            </a:r>
            <a:endParaRPr lang="en-US" sz="712" dirty="0">
              <a:latin typeface="Arial" panose="020B0604020202020204" pitchFamily="34" charset="0"/>
              <a:cs typeface="Arial" panose="020B0604020202020204" pitchFamily="34" charset="0"/>
            </a:endParaRPr>
          </a:p>
        </p:txBody>
      </p:sp>
      <p:cxnSp>
        <p:nvCxnSpPr>
          <p:cNvPr id="31" name="Straight Connector 30"/>
          <p:cNvCxnSpPr/>
          <p:nvPr/>
        </p:nvCxnSpPr>
        <p:spPr>
          <a:xfrm>
            <a:off x="222320" y="5156032"/>
            <a:ext cx="6511847"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128511" y="4927932"/>
            <a:ext cx="4222525" cy="233988"/>
          </a:xfrm>
          <a:prstGeom prst="rect">
            <a:avLst/>
          </a:prstGeom>
        </p:spPr>
        <p:txBody>
          <a:bodyPr>
            <a:spAutoFit/>
          </a:bodyPr>
          <a:lstStyle/>
          <a:p>
            <a:r>
              <a:rPr lang="en-US" sz="894" b="1" dirty="0">
                <a:solidFill>
                  <a:schemeClr val="accent5"/>
                </a:solidFill>
                <a:latin typeface="Arial" panose="020B0604020202020204" pitchFamily="34" charset="0"/>
                <a:cs typeface="Arial" panose="020B0604020202020204" pitchFamily="34" charset="0"/>
              </a:rPr>
              <a:t>Disclaimer</a:t>
            </a:r>
            <a:endParaRPr lang="en-IN" sz="894" b="1" dirty="0">
              <a:solidFill>
                <a:schemeClr val="accent5"/>
              </a:solidFill>
              <a:latin typeface="Arial" panose="020B0604020202020204" pitchFamily="34" charset="0"/>
              <a:cs typeface="Arial" panose="020B0604020202020204" pitchFamily="34" charset="0"/>
            </a:endParaRPr>
          </a:p>
        </p:txBody>
      </p:sp>
      <p:sp>
        <p:nvSpPr>
          <p:cNvPr id="17" name="Rectangle 16"/>
          <p:cNvSpPr/>
          <p:nvPr/>
        </p:nvSpPr>
        <p:spPr>
          <a:xfrm>
            <a:off x="20515" y="0"/>
            <a:ext cx="5865935" cy="36634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32"/>
          </a:p>
        </p:txBody>
      </p:sp>
      <p:sp>
        <p:nvSpPr>
          <p:cNvPr id="3" name="Rectangle 2"/>
          <p:cNvSpPr/>
          <p:nvPr/>
        </p:nvSpPr>
        <p:spPr>
          <a:xfrm>
            <a:off x="20515" y="0"/>
            <a:ext cx="1644638" cy="381062"/>
          </a:xfrm>
          <a:prstGeom prst="rect">
            <a:avLst/>
          </a:prstGeom>
        </p:spPr>
        <p:txBody>
          <a:bodyPr wrap="none">
            <a:spAutoFit/>
          </a:bodyPr>
          <a:lstStyle/>
          <a:p>
            <a:pPr marL="12924">
              <a:lnSpc>
                <a:spcPts val="2198"/>
              </a:lnSpc>
              <a:spcBef>
                <a:spcPts val="102"/>
              </a:spcBef>
            </a:pPr>
            <a:r>
              <a:rPr lang="en-US" sz="1119" b="1" dirty="0">
                <a:solidFill>
                  <a:schemeClr val="bg1"/>
                </a:solidFill>
                <a:uFill>
                  <a:solidFill>
                    <a:schemeClr val="bg1"/>
                  </a:solidFill>
                </a:uFill>
                <a:latin typeface="Arial" panose="020B0604020202020204" pitchFamily="34" charset="0"/>
                <a:cs typeface="Arial" panose="020B0604020202020204" pitchFamily="34" charset="0"/>
              </a:rPr>
              <a:t>Institutional Equities</a:t>
            </a:r>
            <a:endParaRPr lang="en-US" sz="1119" b="1" spc="-15" dirty="0">
              <a:solidFill>
                <a:schemeClr val="bg1"/>
              </a:solidFill>
              <a:latin typeface="Arial" panose="020B0604020202020204" pitchFamily="34" charset="0"/>
              <a:cs typeface="Arial" panose="020B0604020202020204"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1323470885"/>
              </p:ext>
            </p:extLst>
          </p:nvPr>
        </p:nvGraphicFramePr>
        <p:xfrm>
          <a:off x="196851" y="2416757"/>
          <a:ext cx="6516688" cy="2214174"/>
        </p:xfrm>
        <a:graphic>
          <a:graphicData uri="http://schemas.openxmlformats.org/drawingml/2006/table">
            <a:tbl>
              <a:tblPr>
                <a:tableStyleId>{D27102A9-8310-4765-A935-A1911B00CA55}</a:tableStyleId>
              </a:tblPr>
              <a:tblGrid>
                <a:gridCol w="985310">
                  <a:extLst>
                    <a:ext uri="{9D8B030D-6E8A-4147-A177-3AD203B41FA5}">
                      <a16:colId xmlns:a16="http://schemas.microsoft.com/office/drawing/2014/main" val="2651169461"/>
                    </a:ext>
                  </a:extLst>
                </a:gridCol>
                <a:gridCol w="5531378">
                  <a:extLst>
                    <a:ext uri="{9D8B030D-6E8A-4147-A177-3AD203B41FA5}">
                      <a16:colId xmlns:a16="http://schemas.microsoft.com/office/drawing/2014/main" val="4084395626"/>
                    </a:ext>
                  </a:extLst>
                </a:gridCol>
              </a:tblGrid>
              <a:tr h="124721">
                <a:tc gridSpan="2">
                  <a:txBody>
                    <a:bodyPr/>
                    <a:lstStyle/>
                    <a:p>
                      <a:pPr algn="l" fontAlgn="b">
                        <a:spcBef>
                          <a:spcPts val="600"/>
                        </a:spcBef>
                      </a:pPr>
                      <a:r>
                        <a:rPr lang="en-IN" sz="700" b="1" u="none" strike="noStrike" dirty="0">
                          <a:effectLst/>
                          <a:latin typeface="Arial" panose="020B0604020202020204" pitchFamily="34" charset="0"/>
                          <a:cs typeface="Arial" panose="020B0604020202020204" pitchFamily="34" charset="0"/>
                        </a:rPr>
                        <a:t>CHOICE RATING DISTRIBUTION &amp; METHODOLOGY</a:t>
                      </a:r>
                      <a:endParaRPr lang="en-IN" sz="700" b="1" i="0" u="none" strike="noStrike" dirty="0">
                        <a:solidFill>
                          <a:srgbClr val="002060"/>
                        </a:solidFill>
                        <a:effectLst/>
                        <a:latin typeface="Arial" panose="020B0604020202020204" pitchFamily="34" charset="0"/>
                        <a:cs typeface="Arial" panose="020B0604020202020204" pitchFamily="34" charset="0"/>
                      </a:endParaRPr>
                    </a:p>
                  </a:txBody>
                  <a:tcPr marL="9305" marR="9305" marT="9305" marB="0" anchor="ctr"/>
                </a:tc>
                <a:tc hMerge="1">
                  <a:txBody>
                    <a:bodyPr/>
                    <a:lstStyle/>
                    <a:p>
                      <a:endParaRPr lang="en-IN"/>
                    </a:p>
                  </a:txBody>
                  <a:tcPr/>
                </a:tc>
                <a:extLst>
                  <a:ext uri="{0D108BD9-81ED-4DB2-BD59-A6C34878D82A}">
                    <a16:rowId xmlns:a16="http://schemas.microsoft.com/office/drawing/2014/main" val="1701158422"/>
                  </a:ext>
                </a:extLst>
              </a:tr>
              <a:tr h="122909">
                <a:tc gridSpan="2">
                  <a:txBody>
                    <a:bodyPr/>
                    <a:lstStyle/>
                    <a:p>
                      <a:pPr algn="l" fontAlgn="b"/>
                      <a:r>
                        <a:rPr lang="en-US" sz="700" b="1" i="0" u="none" strike="noStrike" dirty="0" smtClean="0">
                          <a:solidFill>
                            <a:srgbClr val="000000"/>
                          </a:solidFill>
                          <a:effectLst/>
                          <a:latin typeface="Arial" panose="020B0604020202020204" pitchFamily="34" charset="0"/>
                          <a:cs typeface="Arial" panose="020B0604020202020204" pitchFamily="34" charset="0"/>
                        </a:rPr>
                        <a:t>Large Cap*</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accent4">
                        <a:lumMod val="60000"/>
                        <a:lumOff val="40000"/>
                      </a:schemeClr>
                    </a:solidFill>
                  </a:tcPr>
                </a:tc>
                <a:tc hMerge="1">
                  <a:txBody>
                    <a:bodyPr/>
                    <a:lstStyle/>
                    <a:p>
                      <a:endParaRPr lang="en-IN"/>
                    </a:p>
                  </a:txBody>
                  <a:tcPr/>
                </a:tc>
                <a:extLst>
                  <a:ext uri="{0D108BD9-81ED-4DB2-BD59-A6C34878D82A}">
                    <a16:rowId xmlns:a16="http://schemas.microsoft.com/office/drawing/2014/main" val="2888188980"/>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BUY </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generate upside of 15% or more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215766080"/>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ADD</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upside returns from 5% to less than 15%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189380266"/>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REDUCE </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upside or downside returns by 5% to -5%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78982425"/>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SELL</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downside of 5% or more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17454185"/>
                  </a:ext>
                </a:extLst>
              </a:tr>
              <a:tr h="122909">
                <a:tc gridSpan="2">
                  <a:txBody>
                    <a:bodyPr/>
                    <a:lstStyle/>
                    <a:p>
                      <a:pPr algn="l" fontAlgn="b"/>
                      <a:r>
                        <a:rPr lang="en-US" sz="700" b="1" i="0" u="none" strike="noStrike" dirty="0" smtClean="0">
                          <a:solidFill>
                            <a:srgbClr val="000000"/>
                          </a:solidFill>
                          <a:effectLst/>
                          <a:latin typeface="Arial" panose="020B0604020202020204" pitchFamily="34" charset="0"/>
                          <a:cs typeface="Arial" panose="020B0604020202020204" pitchFamily="34" charset="0"/>
                        </a:rPr>
                        <a:t>Mid &amp; Small Cap*</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accent4">
                        <a:lumMod val="60000"/>
                        <a:lumOff val="40000"/>
                      </a:schemeClr>
                    </a:solidFill>
                  </a:tcPr>
                </a:tc>
                <a:tc hMerge="1">
                  <a:txBody>
                    <a:bodyPr/>
                    <a:lstStyle/>
                    <a:p>
                      <a:endParaRPr lang="en-IN"/>
                    </a:p>
                  </a:txBody>
                  <a:tcPr/>
                </a:tc>
                <a:extLst>
                  <a:ext uri="{0D108BD9-81ED-4DB2-BD59-A6C34878D82A}">
                    <a16:rowId xmlns:a16="http://schemas.microsoft.com/office/drawing/2014/main" val="1068021293"/>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BUY </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generate upside of 20% or more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101477663"/>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ADD</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upside returns from 5% to less than 20%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032973816"/>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REDUCE </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upside or downside returns by 5% to -10%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888798029"/>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SELL</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downside of 10% or more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741052332"/>
                  </a:ext>
                </a:extLst>
              </a:tr>
              <a:tr h="122909">
                <a:tc gridSpan="2">
                  <a:txBody>
                    <a:bodyPr/>
                    <a:lstStyle/>
                    <a:p>
                      <a:pPr algn="l" fontAlgn="b"/>
                      <a:r>
                        <a:rPr lang="en-IN" sz="700" b="1" i="0" u="none" strike="noStrike" dirty="0" smtClean="0">
                          <a:solidFill>
                            <a:srgbClr val="000000"/>
                          </a:solidFill>
                          <a:effectLst/>
                          <a:latin typeface="Arial" panose="020B0604020202020204" pitchFamily="34" charset="0"/>
                          <a:cs typeface="Arial" panose="020B0604020202020204" pitchFamily="34" charset="0"/>
                        </a:rPr>
                        <a:t>Other Ratings</a:t>
                      </a:r>
                      <a:endParaRPr lang="en-IN" sz="7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accent4">
                        <a:lumMod val="60000"/>
                        <a:lumOff val="40000"/>
                      </a:schemeClr>
                    </a:solidFill>
                  </a:tcPr>
                </a:tc>
                <a:tc hMerge="1">
                  <a:txBody>
                    <a:bodyPr/>
                    <a:lstStyle/>
                    <a:p>
                      <a:pPr algn="l" fontAlgn="b"/>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3628828738"/>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NOT RATED (NR)</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stock has no recommendation from the Analyst</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552045836"/>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UNDER REVIEW (UR)</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stock is under review by the Analyst</a:t>
                      </a:r>
                      <a:r>
                        <a:rPr lang="en-US" sz="700" b="0" i="0" u="none" strike="noStrike" baseline="0" dirty="0" smtClean="0">
                          <a:solidFill>
                            <a:srgbClr val="000000"/>
                          </a:solidFill>
                          <a:effectLst/>
                          <a:latin typeface="Arial" panose="020B0604020202020204" pitchFamily="34" charset="0"/>
                          <a:cs typeface="Arial" panose="020B0604020202020204" pitchFamily="34" charset="0"/>
                        </a:rPr>
                        <a:t> and rating may change</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930941936"/>
                  </a:ext>
                </a:extLst>
              </a:tr>
              <a:tr h="122909">
                <a:tc gridSpan="2">
                  <a:txBody>
                    <a:bodyPr/>
                    <a:lstStyle/>
                    <a:p>
                      <a:pPr algn="l" fontAlgn="b"/>
                      <a:r>
                        <a:rPr lang="en-IN" sz="700" b="1" i="0" u="none" strike="noStrike" dirty="0" smtClean="0">
                          <a:solidFill>
                            <a:srgbClr val="000000"/>
                          </a:solidFill>
                          <a:effectLst/>
                          <a:latin typeface="Arial" panose="020B0604020202020204" pitchFamily="34" charset="0"/>
                          <a:cs typeface="Arial" panose="020B0604020202020204" pitchFamily="34" charset="0"/>
                        </a:rPr>
                        <a:t>Sector View</a:t>
                      </a:r>
                      <a:endParaRPr lang="en-IN" sz="7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accent4">
                        <a:lumMod val="60000"/>
                        <a:lumOff val="40000"/>
                      </a:schemeClr>
                    </a:solidFill>
                  </a:tcPr>
                </a:tc>
                <a:tc hMerge="1">
                  <a:txBody>
                    <a:bodyPr/>
                    <a:lstStyle/>
                    <a:p>
                      <a:pPr algn="l" fontAlgn="b"/>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2156017817"/>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POSITIVE (P)</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Fundamentals of the sector look attractive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634868624"/>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NEUTRAL (N)</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Fundamentals of the sector are expected to be </a:t>
                      </a:r>
                      <a:r>
                        <a:rPr lang="en-US" sz="700" b="0" i="0" u="none" strike="noStrike" dirty="0" smtClean="0">
                          <a:solidFill>
                            <a:srgbClr val="000000"/>
                          </a:solidFill>
                          <a:effectLst/>
                          <a:latin typeface="Arial" panose="020B0604020202020204" pitchFamily="34" charset="0"/>
                          <a:cs typeface="Arial" panose="020B0604020202020204" pitchFamily="34" charset="0"/>
                        </a:rPr>
                        <a:t>in </a:t>
                      </a:r>
                      <a:r>
                        <a:rPr lang="en-US" sz="700" b="0" i="0" u="none" strike="noStrike" dirty="0" err="1" smtClean="0">
                          <a:solidFill>
                            <a:srgbClr val="000000"/>
                          </a:solidFill>
                          <a:effectLst/>
                          <a:latin typeface="Arial" panose="020B0604020202020204" pitchFamily="34" charset="0"/>
                          <a:cs typeface="Arial" panose="020B0604020202020204" pitchFamily="34" charset="0"/>
                        </a:rPr>
                        <a:t>statis</a:t>
                      </a:r>
                      <a:r>
                        <a:rPr lang="en-US" sz="700" b="0" i="0" u="none" strike="noStrike" dirty="0" smtClean="0">
                          <a:solidFill>
                            <a:srgbClr val="000000"/>
                          </a:solidFill>
                          <a:effectLst/>
                          <a:latin typeface="Arial" panose="020B0604020202020204" pitchFamily="34" charset="0"/>
                          <a:cs typeface="Arial" panose="020B0604020202020204" pitchFamily="34" charset="0"/>
                        </a:rPr>
                        <a:t>  </a:t>
                      </a:r>
                      <a:r>
                        <a:rPr lang="en-US" sz="700" b="0" i="0" u="none" strike="noStrike" dirty="0" smtClean="0">
                          <a:solidFill>
                            <a:srgbClr val="000000"/>
                          </a:solidFill>
                          <a:effectLst/>
                          <a:latin typeface="Arial" panose="020B0604020202020204" pitchFamily="34" charset="0"/>
                          <a:cs typeface="Arial" panose="020B0604020202020204" pitchFamily="34" charset="0"/>
                        </a:rPr>
                        <a:t>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200523652"/>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CAUTIOUS (C)</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Fundamentals of the sector are expected to be challenging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61564668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681754309"/>
              </p:ext>
            </p:extLst>
          </p:nvPr>
        </p:nvGraphicFramePr>
        <p:xfrm>
          <a:off x="196850" y="525781"/>
          <a:ext cx="6516688" cy="1695194"/>
        </p:xfrm>
        <a:graphic>
          <a:graphicData uri="http://schemas.openxmlformats.org/drawingml/2006/table">
            <a:tbl>
              <a:tblPr bandRow="1">
                <a:tableStyleId>{2D5ABB26-0587-4C30-8999-92F81FD0307C}</a:tableStyleId>
              </a:tblPr>
              <a:tblGrid>
                <a:gridCol w="1325694">
                  <a:extLst>
                    <a:ext uri="{9D8B030D-6E8A-4147-A177-3AD203B41FA5}">
                      <a16:colId xmlns:a16="http://schemas.microsoft.com/office/drawing/2014/main" val="20000"/>
                    </a:ext>
                  </a:extLst>
                </a:gridCol>
                <a:gridCol w="2884863">
                  <a:extLst>
                    <a:ext uri="{9D8B030D-6E8A-4147-A177-3AD203B41FA5}">
                      <a16:colId xmlns:a16="http://schemas.microsoft.com/office/drawing/2014/main" val="20001"/>
                    </a:ext>
                  </a:extLst>
                </a:gridCol>
                <a:gridCol w="1481328">
                  <a:extLst>
                    <a:ext uri="{9D8B030D-6E8A-4147-A177-3AD203B41FA5}">
                      <a16:colId xmlns:a16="http://schemas.microsoft.com/office/drawing/2014/main" val="20002"/>
                    </a:ext>
                  </a:extLst>
                </a:gridCol>
                <a:gridCol w="824803">
                  <a:extLst>
                    <a:ext uri="{9D8B030D-6E8A-4147-A177-3AD203B41FA5}">
                      <a16:colId xmlns:a16="http://schemas.microsoft.com/office/drawing/2014/main" val="20003"/>
                    </a:ext>
                  </a:extLst>
                </a:gridCol>
              </a:tblGrid>
              <a:tr h="117550">
                <a:tc gridSpan="4">
                  <a:txBody>
                    <a:bodyPr/>
                    <a:lstStyle/>
                    <a:p>
                      <a:pPr algn="l">
                        <a:defRPr/>
                      </a:pPr>
                      <a:r>
                        <a:rPr lang="en-IN" sz="700" b="1" u="none" strike="noStrike" dirty="0">
                          <a:solidFill>
                            <a:schemeClr val="tx1"/>
                          </a:solidFill>
                          <a:latin typeface="Arial"/>
                          <a:cs typeface="Arial"/>
                        </a:rPr>
                        <a:t>Institutional Research Team</a:t>
                      </a:r>
                      <a:endParaRPr lang="en-IN" sz="700" b="1" i="0" u="none" strike="noStrike" dirty="0">
                        <a:solidFill>
                          <a:schemeClr val="tx1"/>
                        </a:solidFill>
                        <a:latin typeface="Arial"/>
                        <a:cs typeface="Arial"/>
                      </a:endParaRPr>
                    </a:p>
                  </a:txBody>
                  <a:tcPr marL="0"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chemeClr val="accent4"/>
                    </a:solidFill>
                  </a:tcPr>
                </a:tc>
                <a:tc hMerge="1">
                  <a:txBody>
                    <a:bodyPr/>
                    <a:lstStyle/>
                    <a:p>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0"/>
                  </a:ext>
                </a:extLst>
              </a:tr>
              <a:tr h="117550">
                <a:tc>
                  <a:txBody>
                    <a:bodyPr/>
                    <a:lstStyle/>
                    <a:p>
                      <a:pPr algn="l">
                        <a:defRPr/>
                      </a:pPr>
                      <a:r>
                        <a:rPr lang="en-US" sz="700" b="0" i="0" u="none" strike="noStrike" dirty="0">
                          <a:solidFill>
                            <a:srgbClr val="000000"/>
                          </a:solidFill>
                          <a:latin typeface="Arial"/>
                          <a:cs typeface="Arial"/>
                        </a:rPr>
                        <a:t>Utsav Verma, CFA</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b="0" i="0" u="none" strike="noStrike">
                          <a:solidFill>
                            <a:srgbClr val="000000"/>
                          </a:solidFill>
                          <a:latin typeface="Arial"/>
                          <a:cs typeface="Arial"/>
                        </a:rPr>
                        <a:t>Head of Research </a:t>
                      </a:r>
                      <a:r>
                        <a:rPr lang="en-US" sz="700">
                          <a:solidFill>
                            <a:schemeClr val="tx1"/>
                          </a:solidFill>
                          <a:latin typeface="Arial"/>
                          <a:ea typeface="Arial"/>
                          <a:cs typeface="Arial"/>
                        </a:rPr>
                        <a:t>– Institutional Equities</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b="0" i="0" u="none" strike="noStrike" dirty="0">
                          <a:solidFill>
                            <a:srgbClr val="000000"/>
                          </a:solidFill>
                          <a:latin typeface="Arial"/>
                          <a:cs typeface="Arial"/>
                        </a:rPr>
                        <a:t>utsav.verma@choiceindia.com</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701985">
                        <a:lnSpc>
                          <a:spcPct val="100000"/>
                        </a:lnSpc>
                        <a:spcBef>
                          <a:spcPts val="0"/>
                        </a:spcBef>
                        <a:spcAft>
                          <a:spcPts val="0"/>
                        </a:spcAft>
                        <a:buClrTx/>
                        <a:buSzTx/>
                        <a:buFontTx/>
                        <a:buNone/>
                        <a:defRPr/>
                      </a:pPr>
                      <a:r>
                        <a:rPr lang="en-IN" sz="700" u="none" strike="noStrike" dirty="0">
                          <a:latin typeface="Arial"/>
                          <a:cs typeface="Arial"/>
                        </a:rPr>
                        <a:t>+91 22 6707 9440</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1"/>
                  </a:ext>
                </a:extLst>
              </a:tr>
              <a:tr h="117550">
                <a:tc>
                  <a:txBody>
                    <a:bodyPr/>
                    <a:lstStyle/>
                    <a:p>
                      <a:pPr algn="l">
                        <a:defRPr/>
                      </a:pPr>
                      <a:r>
                        <a:rPr lang="en-US" sz="700" b="0" i="0" u="none" strike="noStrike" dirty="0">
                          <a:solidFill>
                            <a:srgbClr val="000000"/>
                          </a:solidFill>
                          <a:latin typeface="Arial"/>
                          <a:cs typeface="Arial"/>
                        </a:rPr>
                        <a:t>Prashanth</a:t>
                      </a:r>
                      <a:r>
                        <a:rPr lang="en-US" sz="700" b="0" i="0" u="none" strike="noStrike" baseline="0" dirty="0">
                          <a:solidFill>
                            <a:srgbClr val="000000"/>
                          </a:solidFill>
                          <a:latin typeface="Arial"/>
                          <a:cs typeface="Arial"/>
                        </a:rPr>
                        <a:t> Kumar </a:t>
                      </a:r>
                      <a:r>
                        <a:rPr lang="en-US" sz="700" b="0" i="0" u="none" strike="noStrike" dirty="0">
                          <a:solidFill>
                            <a:srgbClr val="000000"/>
                          </a:solidFill>
                          <a:latin typeface="Arial"/>
                          <a:cs typeface="Arial"/>
                        </a:rPr>
                        <a:t>Kota, CFA</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IN" sz="700" u="none" strike="noStrike" dirty="0">
                          <a:latin typeface="Arial"/>
                          <a:cs typeface="+mn-cs"/>
                        </a:rPr>
                        <a:t>Analyst </a:t>
                      </a:r>
                      <a:r>
                        <a:rPr lang="en-US" sz="700" dirty="0">
                          <a:solidFill>
                            <a:schemeClr val="tx1"/>
                          </a:solidFill>
                          <a:latin typeface="Arial"/>
                          <a:ea typeface="+mn-ea"/>
                          <a:cs typeface="+mn-cs"/>
                        </a:rPr>
                        <a:t>– </a:t>
                      </a:r>
                      <a:r>
                        <a:rPr lang="en-IN" sz="700" b="0" i="0" u="none" strike="noStrike" baseline="0" dirty="0">
                          <a:solidFill>
                            <a:srgbClr val="000000"/>
                          </a:solidFill>
                          <a:latin typeface="Arial"/>
                          <a:ea typeface="+mn-ea"/>
                          <a:cs typeface="+mn-cs"/>
                        </a:rPr>
                        <a:t>Basic Materials / Real Estate &amp; Infra</a:t>
                      </a:r>
                      <a:endParaRPr lang="en-IN" sz="700" b="0" i="0" u="none" strike="noStrike" dirty="0">
                        <a:solidFill>
                          <a:srgbClr val="000000"/>
                        </a:solidFill>
                        <a:latin typeface="Arial"/>
                        <a:cs typeface="+mn-cs"/>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b="0" i="0" u="none" strike="noStrike" dirty="0">
                          <a:solidFill>
                            <a:srgbClr val="000000"/>
                          </a:solidFill>
                          <a:latin typeface="Arial"/>
                          <a:cs typeface="Arial"/>
                        </a:rPr>
                        <a:t>prashanth.kota@choiceindia.com</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IN" sz="700" u="none" strike="noStrike" dirty="0">
                          <a:latin typeface="Arial"/>
                          <a:cs typeface="+mn-cs"/>
                        </a:rPr>
                        <a:t>+91 22 6707 9887</a:t>
                      </a:r>
                      <a:endParaRPr lang="en-IN" sz="700" b="0" i="0" u="none" strike="noStrike" dirty="0">
                        <a:solidFill>
                          <a:srgbClr val="000000"/>
                        </a:solidFill>
                        <a:latin typeface="Arial"/>
                        <a:cs typeface="+mn-cs"/>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008457712"/>
                  </a:ext>
                </a:extLst>
              </a:tr>
              <a:tr h="117550">
                <a:tc>
                  <a:txBody>
                    <a:bodyPr/>
                    <a:lstStyle/>
                    <a:p>
                      <a:pPr algn="l">
                        <a:defRPr/>
                      </a:pPr>
                      <a:r>
                        <a:rPr lang="en-IN" sz="700" u="none" strike="noStrike" dirty="0" err="1">
                          <a:latin typeface="Arial"/>
                          <a:cs typeface="Arial"/>
                        </a:rPr>
                        <a:t>Deepika</a:t>
                      </a:r>
                      <a:r>
                        <a:rPr lang="en-IN" sz="700" u="none" strike="noStrike" dirty="0">
                          <a:latin typeface="Arial"/>
                          <a:cs typeface="Arial"/>
                        </a:rPr>
                        <a:t> </a:t>
                      </a:r>
                      <a:r>
                        <a:rPr lang="en-IN" sz="700" u="none" strike="noStrike" dirty="0" err="1">
                          <a:latin typeface="Arial"/>
                          <a:cs typeface="Arial"/>
                        </a:rPr>
                        <a:t>Murarka</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u="none" strike="noStrike" dirty="0">
                          <a:latin typeface="Arial"/>
                          <a:cs typeface="Arial"/>
                        </a:rPr>
                        <a:t>Analyst </a:t>
                      </a:r>
                      <a:r>
                        <a:rPr lang="en-US" sz="700" dirty="0">
                          <a:solidFill>
                            <a:schemeClr val="tx1"/>
                          </a:solidFill>
                          <a:latin typeface="Arial"/>
                          <a:ea typeface="Arial"/>
                          <a:cs typeface="Arial"/>
                        </a:rPr>
                        <a:t>– </a:t>
                      </a:r>
                      <a:r>
                        <a:rPr lang="en-IN" sz="700" u="none" strike="noStrike" dirty="0">
                          <a:latin typeface="Arial"/>
                          <a:cs typeface="Arial"/>
                        </a:rPr>
                        <a:t>Pharmaceuticals / Healthcare</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IN" sz="700" u="none" strike="noStrike">
                          <a:latin typeface="Arial"/>
                          <a:cs typeface="Arial"/>
                        </a:rPr>
                        <a:t>deepika.murarka@choiceindia.com</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IN" sz="700" u="none" strike="noStrike" dirty="0">
                          <a:latin typeface="Arial"/>
                          <a:cs typeface="Arial"/>
                        </a:rPr>
                        <a:t>+91 22 6707 9513</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3"/>
                  </a:ext>
                </a:extLst>
              </a:tr>
              <a:tr h="117550">
                <a:tc>
                  <a:txBody>
                    <a:bodyPr/>
                    <a:lstStyle/>
                    <a:p>
                      <a:pPr algn="l">
                        <a:defRPr/>
                      </a:pPr>
                      <a:r>
                        <a:rPr lang="en-US" sz="700" b="0" i="0" u="none" strike="noStrike">
                          <a:solidFill>
                            <a:srgbClr val="000000"/>
                          </a:solidFill>
                          <a:latin typeface="Arial"/>
                          <a:cs typeface="Arial"/>
                        </a:rPr>
                        <a:t>Ashutosh Murarka</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u="none" strike="noStrike" dirty="0">
                          <a:latin typeface="Arial"/>
                          <a:cs typeface="Arial"/>
                        </a:rPr>
                        <a:t>Analyst</a:t>
                      </a:r>
                      <a:r>
                        <a:rPr lang="en-US" sz="700" u="none" strike="noStrike" dirty="0">
                          <a:latin typeface="Arial"/>
                          <a:cs typeface="Arial"/>
                        </a:rPr>
                        <a:t> – Cement </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b="0" i="0" u="none" strike="noStrike">
                          <a:solidFill>
                            <a:srgbClr val="000000"/>
                          </a:solidFill>
                          <a:latin typeface="Arial"/>
                          <a:cs typeface="Arial"/>
                        </a:rPr>
                        <a:t>ashutosh.murarka@choiceindia.com</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u="none" strike="noStrike" dirty="0">
                          <a:latin typeface="Arial"/>
                          <a:cs typeface="Arial"/>
                        </a:rPr>
                        <a:t>+91 22 6707 9887</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4"/>
                  </a:ext>
                </a:extLst>
              </a:tr>
              <a:tr h="117550">
                <a:tc>
                  <a:txBody>
                    <a:bodyPr/>
                    <a:lstStyle/>
                    <a:p>
                      <a:pPr algn="l">
                        <a:defRPr/>
                      </a:pPr>
                      <a:r>
                        <a:rPr lang="en-IN" sz="700" u="none" strike="noStrike">
                          <a:latin typeface="Arial"/>
                          <a:cs typeface="Arial"/>
                        </a:rPr>
                        <a:t>Putta Ravi Kumar</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u="none" strike="noStrike" dirty="0">
                          <a:latin typeface="Arial"/>
                          <a:cs typeface="Arial"/>
                        </a:rPr>
                        <a:t>Analyst – Defense</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IN" sz="700" u="none" strike="noStrike">
                          <a:latin typeface="Arial"/>
                          <a:cs typeface="Arial"/>
                        </a:rPr>
                        <a:t>ravi.putta@choiceindia.com </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a:latin typeface="Arial"/>
                          <a:cs typeface="Arial"/>
                        </a:rPr>
                        <a:t>+91 22 6707 9908</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5"/>
                  </a:ext>
                </a:extLst>
              </a:tr>
              <a:tr h="117550">
                <a:tc>
                  <a:txBody>
                    <a:bodyPr/>
                    <a:lstStyle/>
                    <a:p>
                      <a:pPr algn="l">
                        <a:defRPr/>
                      </a:pPr>
                      <a:r>
                        <a:rPr lang="en-US" sz="700" b="0" i="0" u="none" strike="noStrike">
                          <a:solidFill>
                            <a:srgbClr val="000000"/>
                          </a:solidFill>
                          <a:latin typeface="Arial"/>
                          <a:cs typeface="Arial"/>
                        </a:rPr>
                        <a:t>Aayush Saboo</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u="none" strike="noStrike" dirty="0">
                          <a:latin typeface="Arial"/>
                          <a:cs typeface="Arial"/>
                        </a:rPr>
                        <a:t>Analyst – Real Estate &amp; Infrastructure</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IN" sz="700" b="0" i="0" u="none" strike="noStrike">
                          <a:solidFill>
                            <a:srgbClr val="000000"/>
                          </a:solidFill>
                          <a:latin typeface="Arial"/>
                          <a:cs typeface="Arial"/>
                        </a:rPr>
                        <a:t>aayush.saboo@choiceindia.com </a:t>
                      </a:r>
                      <a:endParaRPr sz="700"/>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a:latin typeface="Arial"/>
                          <a:cs typeface="Arial"/>
                        </a:rPr>
                        <a:t>+91 22 6707 9512</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6"/>
                  </a:ext>
                </a:extLst>
              </a:tr>
              <a:tr h="117550">
                <a:tc>
                  <a:txBody>
                    <a:bodyPr/>
                    <a:lstStyle/>
                    <a:p>
                      <a:pPr algn="l">
                        <a:defRPr/>
                      </a:pPr>
                      <a:r>
                        <a:rPr lang="en-IN" sz="700" b="0" i="0" u="none" strike="noStrike">
                          <a:solidFill>
                            <a:srgbClr val="000000"/>
                          </a:solidFill>
                          <a:latin typeface="Arial"/>
                          <a:cs typeface="Arial"/>
                        </a:rPr>
                        <a:t>Maitri Sheth</a:t>
                      </a:r>
                      <a:endParaRPr sz="700"/>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u="none" strike="noStrike" dirty="0">
                          <a:latin typeface="Arial"/>
                          <a:cs typeface="Arial"/>
                        </a:rPr>
                        <a:t>Analyst</a:t>
                      </a:r>
                      <a:r>
                        <a:rPr lang="en-US" sz="700" u="none" strike="noStrike" dirty="0">
                          <a:latin typeface="Arial"/>
                          <a:cs typeface="Arial"/>
                        </a:rPr>
                        <a:t> – </a:t>
                      </a:r>
                      <a:r>
                        <a:rPr lang="en-IN" sz="700" u="none" strike="noStrike" dirty="0">
                          <a:latin typeface="Arial"/>
                          <a:cs typeface="Arial"/>
                        </a:rPr>
                        <a:t>Pharmaceuticals / Healthcare</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b="0" i="0" u="none" strike="noStrike">
                          <a:solidFill>
                            <a:srgbClr val="000000"/>
                          </a:solidFill>
                          <a:latin typeface="Arial"/>
                          <a:ea typeface="Arial"/>
                          <a:cs typeface="Arial"/>
                        </a:rPr>
                        <a:t>maitri.sheth@choiceindia.com</a:t>
                      </a:r>
                      <a:endParaRPr sz="700"/>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a:latin typeface="Arial"/>
                          <a:cs typeface="Arial"/>
                        </a:rPr>
                        <a:t>+91 22 6707 9511</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7"/>
                  </a:ext>
                </a:extLst>
              </a:tr>
              <a:tr h="125799">
                <a:tc>
                  <a:txBody>
                    <a:bodyPr/>
                    <a:lstStyle/>
                    <a:p>
                      <a:pPr marL="0" marR="0" indent="0" algn="l" defTabSz="914400">
                        <a:lnSpc>
                          <a:spcPct val="100000"/>
                        </a:lnSpc>
                        <a:spcBef>
                          <a:spcPts val="0"/>
                        </a:spcBef>
                        <a:spcAft>
                          <a:spcPts val="0"/>
                        </a:spcAft>
                        <a:buClrTx/>
                        <a:buSzTx/>
                        <a:buFontTx/>
                        <a:buNone/>
                        <a:defRPr/>
                      </a:pPr>
                      <a:r>
                        <a:rPr lang="en-IN" sz="700" dirty="0"/>
                        <a:t>Nikhil</a:t>
                      </a:r>
                      <a:r>
                        <a:rPr lang="en-IN" sz="700" baseline="0" dirty="0"/>
                        <a:t> Kamble</a:t>
                      </a:r>
                      <a:endParaRPr sz="700" dirty="0"/>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b="0" i="0" u="none" strike="noStrike" dirty="0">
                          <a:solidFill>
                            <a:srgbClr val="000000"/>
                          </a:solidFill>
                          <a:latin typeface="Arial"/>
                          <a:cs typeface="Arial"/>
                        </a:rPr>
                        <a:t>Sr. Associate</a:t>
                      </a:r>
                      <a:r>
                        <a:rPr lang="en-IN" sz="700" b="0" i="0" u="none" strike="noStrike" baseline="0" dirty="0">
                          <a:solidFill>
                            <a:srgbClr val="000000"/>
                          </a:solidFill>
                          <a:latin typeface="Arial"/>
                          <a:cs typeface="Arial"/>
                        </a:rPr>
                        <a:t> – Consumer Retail </a:t>
                      </a:r>
                      <a:endParaRPr lang="en-IN" sz="700" b="0" i="0" u="none" strike="noStrike" dirty="0">
                        <a:solidFill>
                          <a:srgbClr val="000000"/>
                        </a:solidFill>
                        <a:latin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nikhil.kamble@choiceindia.com</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+91 22 6707 9513</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00366898"/>
                  </a:ext>
                </a:extLst>
              </a:tr>
              <a:tr h="125799">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Bharat Kumar </a:t>
                      </a:r>
                      <a:r>
                        <a:rPr lang="en-IN" sz="700" dirty="0" err="1">
                          <a:solidFill>
                            <a:schemeClr val="tx1"/>
                          </a:solidFill>
                          <a:latin typeface="Arial"/>
                          <a:ea typeface="Arial"/>
                          <a:cs typeface="Arial"/>
                        </a:rPr>
                        <a:t>Kudikyala</a:t>
                      </a:r>
                      <a:r>
                        <a:rPr lang="en-IN" sz="700" dirty="0">
                          <a:solidFill>
                            <a:schemeClr val="tx1"/>
                          </a:solidFill>
                          <a:latin typeface="Arial"/>
                          <a:ea typeface="Arial"/>
                          <a:cs typeface="Arial"/>
                        </a:rPr>
                        <a:t> </a:t>
                      </a:r>
                      <a:endParaRPr sz="700" dirty="0"/>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u="none" strike="noStrike" dirty="0">
                          <a:latin typeface="Arial"/>
                          <a:cs typeface="Arial"/>
                        </a:rPr>
                        <a:t>Associate – </a:t>
                      </a:r>
                      <a:r>
                        <a:rPr lang="en-IN" sz="700" dirty="0">
                          <a:solidFill>
                            <a:schemeClr val="tx1"/>
                          </a:solidFill>
                          <a:latin typeface="Arial"/>
                          <a:ea typeface="Arial"/>
                          <a:cs typeface="Arial"/>
                        </a:rPr>
                        <a:t>Building Material</a:t>
                      </a:r>
                      <a:endParaRPr lang="en-IN" sz="700" b="0" i="0" u="none" strike="noStrike" dirty="0">
                        <a:solidFill>
                          <a:srgbClr val="000000"/>
                        </a:solidFill>
                        <a:latin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bharat.kudikyala@choiceindia.com</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+91 22 6707 9887</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8"/>
                  </a:ext>
                </a:extLst>
              </a:tr>
              <a:tr h="125799">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Vinay </a:t>
                      </a:r>
                      <a:r>
                        <a:rPr lang="en-US" sz="700" dirty="0" err="1">
                          <a:solidFill>
                            <a:schemeClr val="tx1"/>
                          </a:solidFill>
                          <a:latin typeface="Arial"/>
                          <a:ea typeface="Arial"/>
                          <a:cs typeface="Arial"/>
                        </a:rPr>
                        <a:t>Rawal</a:t>
                      </a:r>
                      <a:endParaRPr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700" u="none" strike="noStrike" dirty="0">
                          <a:latin typeface="Arial"/>
                          <a:cs typeface="+mn-cs"/>
                        </a:rPr>
                        <a:t>Associate – </a:t>
                      </a:r>
                      <a:r>
                        <a:rPr lang="en-IN" sz="700" u="none" strike="noStrike" dirty="0">
                          <a:solidFill>
                            <a:schemeClr val="tx1"/>
                          </a:solidFill>
                          <a:latin typeface="Arial"/>
                          <a:ea typeface="+mn-ea"/>
                          <a:cs typeface="+mn-cs"/>
                        </a:rPr>
                        <a:t>SMID</a:t>
                      </a:r>
                      <a:endParaRPr lang="en-IN" sz="700" b="0" i="0" u="none" strike="noStrike" dirty="0">
                        <a:solidFill>
                          <a:srgbClr val="000000"/>
                        </a:solidFill>
                        <a:latin typeface="Arial"/>
                        <a:cs typeface="+mn-cs"/>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IN" sz="700" dirty="0">
                          <a:solidFill>
                            <a:schemeClr val="tx1"/>
                          </a:solidFill>
                          <a:latin typeface="Arial"/>
                          <a:ea typeface="+mn-ea"/>
                          <a:cs typeface="+mn-cs"/>
                        </a:rPr>
                        <a:t>vinay.rawal@choiceindia.com</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IN" sz="700" dirty="0">
                          <a:solidFill>
                            <a:schemeClr val="tx1"/>
                          </a:solidFill>
                          <a:latin typeface="Arial"/>
                          <a:ea typeface="+mn-ea"/>
                          <a:cs typeface="+mn-cs"/>
                        </a:rPr>
                        <a:t>+91 22 6707 9887</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408106545"/>
                  </a:ext>
                </a:extLst>
              </a:tr>
              <a:tr h="125799">
                <a:tc>
                  <a:txBody>
                    <a:bodyPr/>
                    <a:lstStyle/>
                    <a:p>
                      <a:pPr marL="0" marR="0" indent="0" algn="l" defTabSz="914400">
                        <a:lnSpc>
                          <a:spcPct val="100000"/>
                        </a:lnSpc>
                        <a:spcBef>
                          <a:spcPts val="0"/>
                        </a:spcBef>
                        <a:spcAft>
                          <a:spcPts val="0"/>
                        </a:spcAft>
                        <a:buClrTx/>
                        <a:buSzTx/>
                        <a:buFontTx/>
                        <a:buNone/>
                        <a:defRPr/>
                      </a:pPr>
                      <a:r>
                        <a:rPr lang="en-US" sz="700" dirty="0" err="1">
                          <a:solidFill>
                            <a:schemeClr val="tx1"/>
                          </a:solidFill>
                          <a:latin typeface="Arial"/>
                          <a:ea typeface="Arial"/>
                          <a:cs typeface="Arial"/>
                        </a:rPr>
                        <a:t>Heet</a:t>
                      </a:r>
                      <a:r>
                        <a:rPr lang="en-US" sz="700" dirty="0">
                          <a:solidFill>
                            <a:schemeClr val="tx1"/>
                          </a:solidFill>
                          <a:latin typeface="Arial"/>
                          <a:ea typeface="Arial"/>
                          <a:cs typeface="Arial"/>
                        </a:rPr>
                        <a:t> </a:t>
                      </a:r>
                      <a:r>
                        <a:rPr lang="en-US" sz="700" dirty="0" err="1">
                          <a:solidFill>
                            <a:schemeClr val="tx1"/>
                          </a:solidFill>
                          <a:latin typeface="Arial"/>
                          <a:ea typeface="Arial"/>
                          <a:cs typeface="Arial"/>
                        </a:rPr>
                        <a:t>Chheda</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Associate – Automobile</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a:solidFill>
                            <a:schemeClr val="tx1"/>
                          </a:solidFill>
                          <a:latin typeface="Arial"/>
                          <a:ea typeface="Arial"/>
                          <a:cs typeface="Arial"/>
                        </a:rPr>
                        <a:t>heet.chheda@choiceindia.com</a:t>
                      </a:r>
                      <a:endParaRPr lang="en-IN" sz="70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a:solidFill>
                            <a:schemeClr val="tx1"/>
                          </a:solidFill>
                          <a:latin typeface="Arial"/>
                          <a:ea typeface="Arial"/>
                          <a:cs typeface="Arial"/>
                        </a:rPr>
                        <a:t>+91 22 6707 9952</a:t>
                      </a:r>
                      <a:endParaRPr sz="700"/>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10"/>
                  </a:ext>
                </a:extLst>
              </a:tr>
              <a:tr h="125799">
                <a:tc>
                  <a:txBody>
                    <a:bodyPr/>
                    <a:lstStyle/>
                    <a:p>
                      <a:pPr marL="0" marR="0" lvl="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Aryan Goyal</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Associate – Automobile</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a:lnSpc>
                          <a:spcPct val="100000"/>
                        </a:lnSpc>
                        <a:spcBef>
                          <a:spcPts val="0"/>
                        </a:spcBef>
                        <a:spcAft>
                          <a:spcPts val="0"/>
                        </a:spcAft>
                        <a:buClrTx/>
                        <a:buSzTx/>
                        <a:buFontTx/>
                        <a:buNone/>
                        <a:defRPr/>
                      </a:pPr>
                      <a:r>
                        <a:rPr lang="en-US" sz="700">
                          <a:solidFill>
                            <a:schemeClr val="tx1"/>
                          </a:solidFill>
                          <a:latin typeface="Arial"/>
                          <a:ea typeface="Arial"/>
                          <a:cs typeface="Arial"/>
                        </a:rPr>
                        <a:t>aryan.goyal@choiceindia.com</a:t>
                      </a:r>
                      <a:endParaRPr lang="en-IN" sz="70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a:lnSpc>
                          <a:spcPct val="100000"/>
                        </a:lnSpc>
                        <a:spcBef>
                          <a:spcPts val="0"/>
                        </a:spcBef>
                        <a:spcAft>
                          <a:spcPts val="0"/>
                        </a:spcAft>
                        <a:buClrTx/>
                        <a:buSzTx/>
                        <a:buFontTx/>
                        <a:buNone/>
                        <a:defRPr/>
                      </a:pPr>
                      <a:r>
                        <a:rPr lang="en-US" sz="700">
                          <a:solidFill>
                            <a:schemeClr val="tx1"/>
                          </a:solidFill>
                          <a:latin typeface="Arial"/>
                          <a:ea typeface="Arial"/>
                          <a:cs typeface="Arial"/>
                        </a:rPr>
                        <a:t>+91 22 6707 9517</a:t>
                      </a:r>
                      <a:endParaRPr lang="en-IN" sz="70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11"/>
                  </a:ext>
                </a:extLst>
              </a:tr>
              <a:tr h="125799">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Rushil Katiyar</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Associate</a:t>
                      </a:r>
                      <a:r>
                        <a:rPr lang="en-US" sz="700" baseline="0" dirty="0">
                          <a:solidFill>
                            <a:schemeClr val="tx1"/>
                          </a:solidFill>
                          <a:latin typeface="Arial"/>
                          <a:ea typeface="Arial"/>
                          <a:cs typeface="Arial"/>
                        </a:rPr>
                        <a:t> </a:t>
                      </a:r>
                      <a:r>
                        <a:rPr lang="en-US" sz="700" dirty="0">
                          <a:solidFill>
                            <a:schemeClr val="tx1"/>
                          </a:solidFill>
                          <a:latin typeface="Arial"/>
                          <a:ea typeface="Arial"/>
                          <a:cs typeface="Arial"/>
                        </a:rPr>
                        <a:t>– </a:t>
                      </a:r>
                      <a:r>
                        <a:rPr lang="en-US" sz="700" u="none" strike="noStrike" dirty="0">
                          <a:latin typeface="Arial"/>
                          <a:cs typeface="Arial"/>
                        </a:rPr>
                        <a:t>Information Technology </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rushil.katiyar@choiceindia.com</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dirty="0">
                          <a:latin typeface="Arial"/>
                          <a:cs typeface="Arial"/>
                        </a:rPr>
                        <a:t>+91 22 6707 9887</a:t>
                      </a:r>
                      <a:endParaRPr lang="en-IN" sz="700" b="0" i="0" u="none" strike="noStrike" dirty="0">
                        <a:solidFill>
                          <a:srgbClr val="000000"/>
                        </a:solidFill>
                        <a:latin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15" name="Rectangle 14"/>
          <p:cNvSpPr/>
          <p:nvPr/>
        </p:nvSpPr>
        <p:spPr>
          <a:xfrm>
            <a:off x="126085" y="4620131"/>
            <a:ext cx="4149379" cy="323165"/>
          </a:xfrm>
          <a:prstGeom prst="rect">
            <a:avLst/>
          </a:prstGeom>
        </p:spPr>
        <p:txBody>
          <a:bodyPr>
            <a:spAutoFit/>
          </a:bodyPr>
          <a:lstStyle/>
          <a:p>
            <a:r>
              <a:rPr lang="en-US" sz="500" b="1" dirty="0" smtClean="0">
                <a:latin typeface="Arial" panose="020B0604020202020204" pitchFamily="34" charset="0"/>
                <a:cs typeface="Arial" panose="020B0604020202020204" pitchFamily="34" charset="0"/>
              </a:rPr>
              <a:t>*Large </a:t>
            </a:r>
            <a:r>
              <a:rPr lang="en-US" sz="500" b="1" dirty="0">
                <a:latin typeface="Arial" panose="020B0604020202020204" pitchFamily="34" charset="0"/>
                <a:cs typeface="Arial" panose="020B0604020202020204" pitchFamily="34" charset="0"/>
              </a:rPr>
              <a:t>Cap: More Than INR </a:t>
            </a:r>
            <a:r>
              <a:rPr lang="en-US" sz="500" b="1" dirty="0" smtClean="0">
                <a:latin typeface="Arial" panose="020B0604020202020204" pitchFamily="34" charset="0"/>
                <a:cs typeface="Arial" panose="020B0604020202020204" pitchFamily="34" charset="0"/>
              </a:rPr>
              <a:t>20,000 Cr </a:t>
            </a:r>
            <a:r>
              <a:rPr lang="en-US" sz="500" b="1" dirty="0">
                <a:latin typeface="Arial" panose="020B0604020202020204" pitchFamily="34" charset="0"/>
                <a:cs typeface="Arial" panose="020B0604020202020204" pitchFamily="34" charset="0"/>
              </a:rPr>
              <a:t>Market </a:t>
            </a:r>
            <a:r>
              <a:rPr lang="en-US" sz="500" b="1" dirty="0" smtClean="0">
                <a:latin typeface="Arial" panose="020B0604020202020204" pitchFamily="34" charset="0"/>
                <a:cs typeface="Arial" panose="020B0604020202020204" pitchFamily="34" charset="0"/>
              </a:rPr>
              <a:t>Cap</a:t>
            </a:r>
          </a:p>
          <a:p>
            <a:r>
              <a:rPr lang="en-US" sz="500" b="1" dirty="0" smtClean="0">
                <a:latin typeface="Arial" panose="020B0604020202020204" pitchFamily="34" charset="0"/>
                <a:cs typeface="Arial" panose="020B0604020202020204" pitchFamily="34" charset="0"/>
              </a:rPr>
              <a:t>*Mid </a:t>
            </a:r>
            <a:r>
              <a:rPr lang="en-US" sz="500" b="1" dirty="0">
                <a:latin typeface="Arial" panose="020B0604020202020204" pitchFamily="34" charset="0"/>
                <a:cs typeface="Arial" panose="020B0604020202020204" pitchFamily="34" charset="0"/>
              </a:rPr>
              <a:t>&amp; Small Cap: Less Than INR </a:t>
            </a:r>
            <a:r>
              <a:rPr lang="en-US" sz="500" b="1" dirty="0" smtClean="0">
                <a:latin typeface="Arial" panose="020B0604020202020204" pitchFamily="34" charset="0"/>
                <a:cs typeface="Arial" panose="020B0604020202020204" pitchFamily="34" charset="0"/>
              </a:rPr>
              <a:t>20,000 Cr </a:t>
            </a:r>
            <a:r>
              <a:rPr lang="en-US" sz="500" b="1" dirty="0">
                <a:latin typeface="Arial" panose="020B0604020202020204" pitchFamily="34" charset="0"/>
                <a:cs typeface="Arial" panose="020B0604020202020204" pitchFamily="34" charset="0"/>
              </a:rPr>
              <a:t>Market Cap</a:t>
            </a:r>
          </a:p>
          <a:p>
            <a:endParaRPr lang="en-US" sz="500" b="1" dirty="0">
              <a:latin typeface="Arial" panose="020B0604020202020204" pitchFamily="34" charset="0"/>
              <a:cs typeface="Arial" panose="020B0604020202020204" pitchFamily="34" charset="0"/>
            </a:endParaRPr>
          </a:p>
        </p:txBody>
      </p:sp>
      <p:pic>
        <p:nvPicPr>
          <p:cNvPr id="19" name="object 2"/>
          <p:cNvPicPr/>
          <p:nvPr/>
        </p:nvPicPr>
        <p:blipFill rotWithShape="1">
          <a:blip r:embed="rId3" cstate="print"/>
          <a:srcRect t="12401" b="35726"/>
          <a:stretch/>
        </p:blipFill>
        <p:spPr>
          <a:xfrm>
            <a:off x="5929280" y="70378"/>
            <a:ext cx="784258" cy="225591"/>
          </a:xfrm>
          <a:prstGeom prst="rect">
            <a:avLst/>
          </a:prstGeom>
        </p:spPr>
      </p:pic>
    </p:spTree>
    <p:extLst>
      <p:ext uri="{BB962C8B-B14F-4D97-AF65-F5344CB8AC3E}">
        <p14:creationId xmlns:p14="http://schemas.microsoft.com/office/powerpoint/2010/main" val="735400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679060" y="9903093"/>
            <a:ext cx="208922" cy="130110"/>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30">
              <a:spcBef>
                <a:spcPts val="106"/>
              </a:spcBef>
            </a:pPr>
            <a:fld id="{3DF0A541-6C4D-41C1-9E3A-E6B9AD6BEEB3}" type="slidenum">
              <a:rPr lang="en-IN" sz="831">
                <a:solidFill>
                  <a:schemeClr val="bg1"/>
                </a:solidFill>
                <a:latin typeface="+mj-lt"/>
              </a:rPr>
              <a:pPr marL="11730">
                <a:spcBef>
                  <a:spcPts val="106"/>
                </a:spcBef>
              </a:pPr>
              <a:t>3</a:t>
            </a:fld>
            <a:endParaRPr lang="en-IN" sz="831" dirty="0">
              <a:solidFill>
                <a:schemeClr val="bg1"/>
              </a:solidFill>
              <a:latin typeface="+mj-lt"/>
            </a:endParaRPr>
          </a:p>
        </p:txBody>
      </p:sp>
      <p:sp>
        <p:nvSpPr>
          <p:cNvPr id="12" name="TextBox 11"/>
          <p:cNvSpPr txBox="1"/>
          <p:nvPr/>
        </p:nvSpPr>
        <p:spPr>
          <a:xfrm>
            <a:off x="216215" y="1543303"/>
            <a:ext cx="6471111" cy="1410584"/>
          </a:xfrm>
          <a:prstGeom prst="rect">
            <a:avLst/>
          </a:prstGeom>
          <a:noFill/>
          <a:ln>
            <a:noFill/>
          </a:ln>
        </p:spPr>
        <p:txBody>
          <a:bodyPr wrap="square" lIns="0" tIns="0" rIns="0" bIns="0" rtlCol="0">
            <a:spAutoFit/>
          </a:bodyPr>
          <a:lstStyle/>
          <a:p>
            <a:pPr marL="11730" marR="7625" algn="just">
              <a:lnSpc>
                <a:spcPct val="103299"/>
              </a:lnSpc>
              <a:spcBef>
                <a:spcPts val="714"/>
              </a:spcBef>
            </a:pPr>
            <a:r>
              <a:rPr lang="en-US" sz="796" b="1" spc="4" dirty="0">
                <a:latin typeface="Arial" panose="020B0604020202020204" pitchFamily="34" charset="0"/>
                <a:cs typeface="Arial" panose="020B0604020202020204" pitchFamily="34" charset="0"/>
              </a:rPr>
              <a:t>Disclaimers </a:t>
            </a:r>
            <a:r>
              <a:rPr lang="en-US" sz="796" b="1" spc="14" dirty="0">
                <a:latin typeface="Arial" panose="020B0604020202020204" pitchFamily="34" charset="0"/>
                <a:cs typeface="Arial" panose="020B0604020202020204" pitchFamily="34" charset="0"/>
              </a:rPr>
              <a:t>in </a:t>
            </a:r>
            <a:r>
              <a:rPr lang="en-US" sz="796" b="1" spc="9" dirty="0">
                <a:latin typeface="Arial" panose="020B0604020202020204" pitchFamily="34" charset="0"/>
                <a:cs typeface="Arial" panose="020B0604020202020204" pitchFamily="34" charset="0"/>
              </a:rPr>
              <a:t>respect of </a:t>
            </a:r>
            <a:r>
              <a:rPr lang="en-US" sz="796" b="1" spc="4" dirty="0">
                <a:latin typeface="Arial" panose="020B0604020202020204" pitchFamily="34" charset="0"/>
                <a:cs typeface="Arial" panose="020B0604020202020204" pitchFamily="34" charset="0"/>
              </a:rPr>
              <a:t>jurisdiction: </a:t>
            </a:r>
            <a:r>
              <a:rPr lang="en-US" sz="796" spc="9" dirty="0">
                <a:latin typeface="Arial" panose="020B0604020202020204" pitchFamily="34" charset="0"/>
                <a:cs typeface="Arial" panose="020B0604020202020204" pitchFamily="34" charset="0"/>
              </a:rPr>
              <a:t>This </a:t>
            </a:r>
            <a:r>
              <a:rPr lang="en-US" sz="796" spc="14" dirty="0">
                <a:latin typeface="Arial" panose="020B0604020202020204" pitchFamily="34" charset="0"/>
                <a:cs typeface="Arial" panose="020B0604020202020204" pitchFamily="34" charset="0"/>
              </a:rPr>
              <a:t>report </a:t>
            </a:r>
            <a:r>
              <a:rPr lang="en-US" sz="796" spc="9" dirty="0">
                <a:latin typeface="Arial" panose="020B0604020202020204" pitchFamily="34" charset="0"/>
                <a:cs typeface="Arial" panose="020B0604020202020204" pitchFamily="34" charset="0"/>
              </a:rPr>
              <a:t>is not directed to, or </a:t>
            </a:r>
            <a:r>
              <a:rPr lang="en-US" sz="796" spc="14" dirty="0">
                <a:latin typeface="Arial" panose="020B0604020202020204" pitchFamily="34" charset="0"/>
                <a:cs typeface="Arial" panose="020B0604020202020204" pitchFamily="34" charset="0"/>
              </a:rPr>
              <a:t>intended for </a:t>
            </a:r>
            <a:r>
              <a:rPr lang="en-US" sz="796" spc="9" dirty="0">
                <a:latin typeface="Arial" panose="020B0604020202020204" pitchFamily="34" charset="0"/>
                <a:cs typeface="Arial" panose="020B0604020202020204" pitchFamily="34" charset="0"/>
              </a:rPr>
              <a:t>distribution </a:t>
            </a:r>
            <a:r>
              <a:rPr lang="en-US" sz="796" spc="4" dirty="0">
                <a:latin typeface="Arial" panose="020B0604020202020204" pitchFamily="34" charset="0"/>
                <a:cs typeface="Arial" panose="020B0604020202020204" pitchFamily="34" charset="0"/>
              </a:rPr>
              <a:t>to </a:t>
            </a:r>
            <a:r>
              <a:rPr lang="en-US" sz="796" spc="14" dirty="0">
                <a:latin typeface="Arial" panose="020B0604020202020204" pitchFamily="34" charset="0"/>
                <a:cs typeface="Arial" panose="020B0604020202020204" pitchFamily="34" charset="0"/>
              </a:rPr>
              <a:t>or </a:t>
            </a:r>
            <a:r>
              <a:rPr lang="en-US" sz="796" spc="9" dirty="0">
                <a:latin typeface="Arial" panose="020B0604020202020204" pitchFamily="34" charset="0"/>
                <a:cs typeface="Arial" panose="020B0604020202020204" pitchFamily="34" charset="0"/>
              </a:rPr>
              <a:t>use </a:t>
            </a:r>
            <a:r>
              <a:rPr lang="en-US" sz="796" spc="4" dirty="0">
                <a:latin typeface="Arial" panose="020B0604020202020204" pitchFamily="34" charset="0"/>
                <a:cs typeface="Arial" panose="020B0604020202020204" pitchFamily="34" charset="0"/>
              </a:rPr>
              <a:t>by, </a:t>
            </a:r>
            <a:r>
              <a:rPr lang="en-US" sz="796" spc="14" dirty="0">
                <a:latin typeface="Arial" panose="020B0604020202020204" pitchFamily="34" charset="0"/>
                <a:cs typeface="Arial" panose="020B0604020202020204" pitchFamily="34" charset="0"/>
              </a:rPr>
              <a:t>any </a:t>
            </a:r>
            <a:r>
              <a:rPr lang="en-US" sz="796" spc="9" dirty="0">
                <a:latin typeface="Arial" panose="020B0604020202020204" pitchFamily="34" charset="0"/>
                <a:cs typeface="Arial" panose="020B0604020202020204" pitchFamily="34" charset="0"/>
              </a:rPr>
              <a:t>person or entity </a:t>
            </a:r>
            <a:r>
              <a:rPr lang="en-US" sz="796" spc="14" dirty="0">
                <a:latin typeface="Arial" panose="020B0604020202020204" pitchFamily="34" charset="0"/>
                <a:cs typeface="Arial" panose="020B0604020202020204" pitchFamily="34" charset="0"/>
              </a:rPr>
              <a:t>who </a:t>
            </a:r>
            <a:r>
              <a:rPr lang="en-US" sz="796" spc="9" dirty="0">
                <a:latin typeface="Arial" panose="020B0604020202020204" pitchFamily="34" charset="0"/>
                <a:cs typeface="Arial" panose="020B0604020202020204" pitchFamily="34" charset="0"/>
              </a:rPr>
              <a:t>is a </a:t>
            </a:r>
            <a:r>
              <a:rPr lang="en-US" sz="796" spc="4" dirty="0">
                <a:latin typeface="Arial" panose="020B0604020202020204" pitchFamily="34" charset="0"/>
                <a:cs typeface="Arial" panose="020B0604020202020204" pitchFamily="34" charset="0"/>
              </a:rPr>
              <a:t>citizen </a:t>
            </a:r>
            <a:r>
              <a:rPr lang="en-US" sz="796" spc="9" dirty="0">
                <a:latin typeface="Arial" panose="020B0604020202020204" pitchFamily="34" charset="0"/>
                <a:cs typeface="Arial" panose="020B0604020202020204" pitchFamily="34" charset="0"/>
              </a:rPr>
              <a:t>or resident of </a:t>
            </a:r>
            <a:r>
              <a:rPr lang="en-US" sz="796" spc="14" dirty="0">
                <a:latin typeface="Arial" panose="020B0604020202020204" pitchFamily="34" charset="0"/>
                <a:cs typeface="Arial" panose="020B0604020202020204" pitchFamily="34" charset="0"/>
              </a:rPr>
              <a:t>or </a:t>
            </a:r>
            <a:r>
              <a:rPr lang="en-US" sz="796" spc="9" dirty="0">
                <a:latin typeface="Arial" panose="020B0604020202020204" pitchFamily="34" charset="0"/>
                <a:cs typeface="Arial" panose="020B0604020202020204" pitchFamily="34" charset="0"/>
              </a:rPr>
              <a:t>located </a:t>
            </a:r>
            <a:r>
              <a:rPr lang="en-US" sz="796" spc="14" dirty="0">
                <a:latin typeface="Arial" panose="020B0604020202020204" pitchFamily="34" charset="0"/>
                <a:cs typeface="Arial" panose="020B0604020202020204" pitchFamily="34" charset="0"/>
              </a:rPr>
              <a:t>in any </a:t>
            </a:r>
            <a:r>
              <a:rPr lang="en-US" sz="796" spc="4" dirty="0">
                <a:latin typeface="Arial" panose="020B0604020202020204" pitchFamily="34" charset="0"/>
                <a:cs typeface="Arial" panose="020B0604020202020204" pitchFamily="34" charset="0"/>
              </a:rPr>
              <a:t>locality, </a:t>
            </a:r>
            <a:r>
              <a:rPr lang="en-US" sz="796" spc="9" dirty="0">
                <a:latin typeface="Arial" panose="020B0604020202020204" pitchFamily="34" charset="0"/>
                <a:cs typeface="Arial" panose="020B0604020202020204" pitchFamily="34" charset="0"/>
              </a:rPr>
              <a:t>state, </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country or other jurisdiction where such </a:t>
            </a:r>
            <a:r>
              <a:rPr lang="en-US" sz="796" spc="4" dirty="0">
                <a:latin typeface="Arial" panose="020B0604020202020204" pitchFamily="34" charset="0"/>
                <a:cs typeface="Arial" panose="020B0604020202020204" pitchFamily="34" charset="0"/>
              </a:rPr>
              <a:t>distribution, </a:t>
            </a:r>
            <a:r>
              <a:rPr lang="en-US" sz="796" spc="9" dirty="0">
                <a:latin typeface="Arial" panose="020B0604020202020204" pitchFamily="34" charset="0"/>
                <a:cs typeface="Arial" panose="020B0604020202020204" pitchFamily="34" charset="0"/>
              </a:rPr>
              <a:t>publication, </a:t>
            </a:r>
            <a:r>
              <a:rPr lang="en-US" sz="796" spc="4" dirty="0">
                <a:latin typeface="Arial" panose="020B0604020202020204" pitchFamily="34" charset="0"/>
                <a:cs typeface="Arial" panose="020B0604020202020204" pitchFamily="34" charset="0"/>
              </a:rPr>
              <a:t>availability </a:t>
            </a:r>
            <a:r>
              <a:rPr lang="en-US" sz="796" spc="9" dirty="0">
                <a:latin typeface="Arial" panose="020B0604020202020204" pitchFamily="34" charset="0"/>
                <a:cs typeface="Arial" panose="020B0604020202020204" pitchFamily="34" charset="0"/>
              </a:rPr>
              <a:t>or </a:t>
            </a:r>
            <a:r>
              <a:rPr lang="en-US" sz="796" spc="4" dirty="0">
                <a:latin typeface="Arial" panose="020B0604020202020204" pitchFamily="34" charset="0"/>
                <a:cs typeface="Arial" panose="020B0604020202020204" pitchFamily="34" charset="0"/>
              </a:rPr>
              <a:t>use </a:t>
            </a:r>
            <a:r>
              <a:rPr lang="en-US" sz="796" spc="14" dirty="0">
                <a:latin typeface="Arial" panose="020B0604020202020204" pitchFamily="34" charset="0"/>
                <a:cs typeface="Arial" panose="020B0604020202020204" pitchFamily="34" charset="0"/>
              </a:rPr>
              <a:t>would </a:t>
            </a:r>
            <a:r>
              <a:rPr lang="en-US" sz="796" spc="9" dirty="0">
                <a:latin typeface="Arial" panose="020B0604020202020204" pitchFamily="34" charset="0"/>
                <a:cs typeface="Arial" panose="020B0604020202020204" pitchFamily="34" charset="0"/>
              </a:rPr>
              <a:t>be contrary </a:t>
            </a:r>
            <a:r>
              <a:rPr lang="en-US" sz="796" spc="4" dirty="0">
                <a:latin typeface="Arial" panose="020B0604020202020204" pitchFamily="34" charset="0"/>
                <a:cs typeface="Arial" panose="020B0604020202020204" pitchFamily="34" charset="0"/>
              </a:rPr>
              <a:t>to </a:t>
            </a:r>
            <a:r>
              <a:rPr lang="en-US" sz="796" spc="14" dirty="0">
                <a:latin typeface="Arial" panose="020B0604020202020204" pitchFamily="34" charset="0"/>
                <a:cs typeface="Arial" panose="020B0604020202020204" pitchFamily="34" charset="0"/>
              </a:rPr>
              <a:t>law or </a:t>
            </a:r>
            <a:r>
              <a:rPr lang="en-US" sz="796" spc="9" dirty="0">
                <a:latin typeface="Arial" panose="020B0604020202020204" pitchFamily="34" charset="0"/>
                <a:cs typeface="Arial" panose="020B0604020202020204" pitchFamily="34" charset="0"/>
              </a:rPr>
              <a:t>regulation </a:t>
            </a:r>
            <a:r>
              <a:rPr lang="en-US" sz="796" spc="14" dirty="0">
                <a:latin typeface="Arial" panose="020B0604020202020204" pitchFamily="34" charset="0"/>
                <a:cs typeface="Arial" panose="020B0604020202020204" pitchFamily="34" charset="0"/>
              </a:rPr>
              <a:t>or </a:t>
            </a:r>
            <a:r>
              <a:rPr lang="en-US" sz="796" spc="9" dirty="0">
                <a:latin typeface="Arial" panose="020B0604020202020204" pitchFamily="34" charset="0"/>
                <a:cs typeface="Arial" panose="020B0604020202020204" pitchFamily="34" charset="0"/>
              </a:rPr>
              <a:t>which </a:t>
            </a:r>
            <a:r>
              <a:rPr lang="en-US" sz="796" spc="14" dirty="0">
                <a:latin typeface="Arial" panose="020B0604020202020204" pitchFamily="34" charset="0"/>
                <a:cs typeface="Arial" panose="020B0604020202020204" pitchFamily="34" charset="0"/>
              </a:rPr>
              <a:t>would </a:t>
            </a:r>
            <a:r>
              <a:rPr lang="en-US" sz="796" spc="9" dirty="0">
                <a:latin typeface="Arial" panose="020B0604020202020204" pitchFamily="34" charset="0"/>
                <a:cs typeface="Arial" panose="020B0604020202020204" pitchFamily="34" charset="0"/>
              </a:rPr>
              <a:t>subject “CEBPL RE” </a:t>
            </a:r>
            <a:r>
              <a:rPr lang="en-US" sz="796" spc="4" dirty="0">
                <a:latin typeface="Arial" panose="020B0604020202020204" pitchFamily="34" charset="0"/>
                <a:cs typeface="Arial" panose="020B0604020202020204" pitchFamily="34" charset="0"/>
              </a:rPr>
              <a:t>to </a:t>
            </a:r>
            <a:r>
              <a:rPr lang="en-US" sz="796" spc="14" dirty="0">
                <a:latin typeface="Arial" panose="020B0604020202020204" pitchFamily="34" charset="0"/>
                <a:cs typeface="Arial" panose="020B0604020202020204" pitchFamily="34" charset="0"/>
              </a:rPr>
              <a:t>any </a:t>
            </a:r>
            <a:r>
              <a:rPr lang="en-US" sz="796" spc="9" dirty="0">
                <a:latin typeface="Arial" panose="020B0604020202020204" pitchFamily="34" charset="0"/>
                <a:cs typeface="Arial" panose="020B0604020202020204" pitchFamily="34" charset="0"/>
              </a:rPr>
              <a:t>registration </a:t>
            </a:r>
            <a:r>
              <a:rPr lang="en-US" sz="796" spc="14" dirty="0">
                <a:latin typeface="Arial" panose="020B0604020202020204" pitchFamily="34" charset="0"/>
                <a:cs typeface="Arial" panose="020B0604020202020204" pitchFamily="34" charset="0"/>
              </a:rPr>
              <a:t>or </a:t>
            </a:r>
            <a:r>
              <a:rPr lang="en-US" sz="796" spc="9" dirty="0">
                <a:latin typeface="Arial" panose="020B0604020202020204" pitchFamily="34" charset="0"/>
                <a:cs typeface="Arial" panose="020B0604020202020204" pitchFamily="34" charset="0"/>
              </a:rPr>
              <a:t>licensing </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requirement</a:t>
            </a:r>
            <a:r>
              <a:rPr lang="en-US" sz="796" spc="6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within</a:t>
            </a:r>
            <a:r>
              <a:rPr lang="en-US" sz="796" spc="56"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such</a:t>
            </a:r>
            <a:r>
              <a:rPr lang="en-US" sz="796" spc="6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jurisdiction(s).</a:t>
            </a:r>
            <a:r>
              <a:rPr lang="en-US" sz="796" spc="69"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No</a:t>
            </a:r>
            <a:r>
              <a:rPr lang="en-US" sz="796" spc="6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action</a:t>
            </a:r>
            <a:r>
              <a:rPr lang="en-US" sz="796" spc="60"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has</a:t>
            </a:r>
            <a:r>
              <a:rPr lang="en-US" sz="796" spc="5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been</a:t>
            </a:r>
            <a:r>
              <a:rPr lang="en-US" sz="796" spc="6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6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will</a:t>
            </a:r>
            <a:r>
              <a:rPr lang="en-US" sz="796" spc="7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be</a:t>
            </a:r>
            <a:r>
              <a:rPr lang="en-US" sz="796" spc="5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taken</a:t>
            </a:r>
            <a:r>
              <a:rPr lang="en-US" sz="796" spc="69"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by</a:t>
            </a:r>
            <a:r>
              <a:rPr lang="en-US" sz="796" spc="60"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“CEBPL</a:t>
            </a:r>
            <a:r>
              <a:rPr lang="en-US" sz="796" spc="52"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RE”</a:t>
            </a:r>
            <a:r>
              <a:rPr lang="en-US" sz="796" spc="56"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in</a:t>
            </a:r>
            <a:r>
              <a:rPr lang="en-US" sz="796" spc="52"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any</a:t>
            </a:r>
            <a:r>
              <a:rPr lang="en-US" sz="796" spc="7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jurisdiction</a:t>
            </a:r>
            <a:r>
              <a:rPr lang="en-US" sz="796" spc="6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(other</a:t>
            </a:r>
            <a:r>
              <a:rPr lang="en-US" sz="796" spc="60"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than</a:t>
            </a:r>
            <a:r>
              <a:rPr lang="en-US" sz="796" spc="60"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India),</a:t>
            </a:r>
            <a:r>
              <a:rPr lang="en-US" sz="796" spc="6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where</a:t>
            </a:r>
            <a:r>
              <a:rPr lang="en-US" sz="796" spc="60"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any</a:t>
            </a:r>
            <a:r>
              <a:rPr lang="en-US" sz="796" spc="6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action</a:t>
            </a:r>
            <a:r>
              <a:rPr lang="en-US" sz="796" spc="6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for</a:t>
            </a:r>
            <a:r>
              <a:rPr lang="en-US" sz="796" spc="64"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such</a:t>
            </a:r>
            <a:r>
              <a:rPr lang="en-US" sz="796" spc="6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purpose(s)</a:t>
            </a:r>
            <a:r>
              <a:rPr lang="en-US" sz="796" spc="5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is</a:t>
            </a:r>
            <a:r>
              <a:rPr lang="en-US" sz="796" spc="60"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required.</a:t>
            </a:r>
            <a:r>
              <a:rPr lang="en-US" sz="796" spc="6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Accordingly, </a:t>
            </a:r>
            <a:r>
              <a:rPr lang="en-US" sz="796" spc="14"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this</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‘Report’</a:t>
            </a:r>
            <a:r>
              <a:rPr lang="en-US" sz="796" spc="4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shall</a:t>
            </a:r>
            <a:r>
              <a:rPr lang="en-US" sz="796" spc="60"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5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be</a:t>
            </a:r>
            <a:r>
              <a:rPr lang="en-US" sz="796" spc="5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possessed,</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circulated</a:t>
            </a:r>
            <a:r>
              <a:rPr lang="en-US" sz="796" spc="37"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and/or</a:t>
            </a:r>
            <a:r>
              <a:rPr lang="en-US" sz="796" spc="5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distributed</a:t>
            </a:r>
            <a:r>
              <a:rPr lang="en-US" sz="796" spc="46"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in</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any</a:t>
            </a:r>
            <a:r>
              <a:rPr lang="en-US" sz="796" spc="5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such</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country</a:t>
            </a:r>
            <a:r>
              <a:rPr lang="en-US" sz="796" spc="37" dirty="0">
                <a:latin typeface="Arial" panose="020B0604020202020204" pitchFamily="34" charset="0"/>
                <a:cs typeface="Arial" panose="020B0604020202020204" pitchFamily="34" charset="0"/>
              </a:rPr>
              <a:t> </a:t>
            </a:r>
            <a:r>
              <a:rPr lang="en-US" sz="796" spc="19" dirty="0">
                <a:latin typeface="Arial" panose="020B0604020202020204" pitchFamily="34" charset="0"/>
                <a:cs typeface="Arial" panose="020B0604020202020204" pitchFamily="34" charset="0"/>
              </a:rPr>
              <a:t>or</a:t>
            </a:r>
            <a:r>
              <a:rPr lang="en-US" sz="796" spc="5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jurisdiction</a:t>
            </a:r>
            <a:r>
              <a:rPr lang="en-US" sz="796" spc="5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unless</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such</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action</a:t>
            </a:r>
            <a:r>
              <a:rPr lang="en-US" sz="796" spc="4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is</a:t>
            </a:r>
            <a:r>
              <a:rPr lang="en-US" sz="796" spc="46"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in</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compliance</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with</a:t>
            </a:r>
            <a:r>
              <a:rPr lang="en-US" sz="796" spc="4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all</a:t>
            </a:r>
            <a:r>
              <a:rPr lang="en-US" sz="796" spc="5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applicable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laws</a:t>
            </a:r>
            <a:r>
              <a:rPr lang="en-US" sz="796" spc="37"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and</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regulations</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such</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country </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 jurisdiction.</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“CEBPL” requires such recipient </a:t>
            </a:r>
            <a:r>
              <a:rPr lang="en-US" sz="796" spc="4" dirty="0">
                <a:latin typeface="Arial" panose="020B0604020202020204" pitchFamily="34" charset="0"/>
                <a:cs typeface="Arial" panose="020B0604020202020204" pitchFamily="34" charset="0"/>
              </a:rPr>
              <a:t>to</a:t>
            </a:r>
            <a:r>
              <a:rPr lang="en-US" sz="796" spc="9" dirty="0">
                <a:latin typeface="Arial" panose="020B0604020202020204" pitchFamily="34" charset="0"/>
                <a:cs typeface="Arial" panose="020B0604020202020204" pitchFamily="34" charset="0"/>
              </a:rPr>
              <a:t> inform</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himself </a:t>
            </a:r>
            <a:r>
              <a:rPr lang="en-US" sz="796" spc="14" dirty="0">
                <a:latin typeface="Arial" panose="020B0604020202020204" pitchFamily="34" charset="0"/>
                <a:cs typeface="Arial" panose="020B0604020202020204" pitchFamily="34" charset="0"/>
              </a:rPr>
              <a:t>about and </a:t>
            </a:r>
            <a:r>
              <a:rPr lang="en-US" sz="796" spc="4" dirty="0">
                <a:latin typeface="Arial" panose="020B0604020202020204" pitchFamily="34" charset="0"/>
                <a:cs typeface="Arial" panose="020B0604020202020204" pitchFamily="34" charset="0"/>
              </a:rPr>
              <a:t>to</a:t>
            </a:r>
            <a:r>
              <a:rPr lang="en-US" sz="796" spc="9" dirty="0">
                <a:latin typeface="Arial" panose="020B0604020202020204" pitchFamily="34" charset="0"/>
                <a:cs typeface="Arial" panose="020B0604020202020204" pitchFamily="34" charset="0"/>
              </a:rPr>
              <a:t> observe </a:t>
            </a:r>
            <a:r>
              <a:rPr lang="en-US" sz="796" spc="14" dirty="0">
                <a:latin typeface="Arial" panose="020B0604020202020204" pitchFamily="34" charset="0"/>
                <a:cs typeface="Arial" panose="020B0604020202020204" pitchFamily="34" charset="0"/>
              </a:rPr>
              <a:t>any </a:t>
            </a:r>
            <a:r>
              <a:rPr lang="en-US" sz="796" spc="4" dirty="0">
                <a:latin typeface="Arial" panose="020B0604020202020204" pitchFamily="34" charset="0"/>
                <a:cs typeface="Arial" panose="020B0604020202020204" pitchFamily="34" charset="0"/>
              </a:rPr>
              <a:t>restrictions at</a:t>
            </a:r>
            <a:r>
              <a:rPr lang="en-US" sz="796" spc="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his </a:t>
            </a:r>
            <a:r>
              <a:rPr lang="en-US" sz="796" spc="19" dirty="0">
                <a:latin typeface="Arial" panose="020B0604020202020204" pitchFamily="34" charset="0"/>
                <a:cs typeface="Arial" panose="020B0604020202020204" pitchFamily="34" charset="0"/>
              </a:rPr>
              <a:t>own </a:t>
            </a:r>
            <a:r>
              <a:rPr lang="en-US" sz="796" spc="9" dirty="0">
                <a:latin typeface="Arial" panose="020B0604020202020204" pitchFamily="34" charset="0"/>
                <a:cs typeface="Arial" panose="020B0604020202020204" pitchFamily="34" charset="0"/>
              </a:rPr>
              <a:t>expense, without </a:t>
            </a:r>
            <a:r>
              <a:rPr lang="en-US" sz="796" spc="14" dirty="0">
                <a:latin typeface="Arial" panose="020B0604020202020204" pitchFamily="34" charset="0"/>
                <a:cs typeface="Arial" panose="020B0604020202020204" pitchFamily="34" charset="0"/>
              </a:rPr>
              <a:t>any </a:t>
            </a:r>
            <a:r>
              <a:rPr lang="en-US" sz="796" spc="4" dirty="0">
                <a:latin typeface="Arial" panose="020B0604020202020204" pitchFamily="34" charset="0"/>
                <a:cs typeface="Arial" panose="020B0604020202020204" pitchFamily="34" charset="0"/>
              </a:rPr>
              <a:t>liability  to  </a:t>
            </a:r>
            <a:r>
              <a:rPr lang="en-US" sz="796" spc="9" dirty="0">
                <a:latin typeface="Arial" panose="020B0604020202020204" pitchFamily="34" charset="0"/>
                <a:cs typeface="Arial" panose="020B0604020202020204" pitchFamily="34" charset="0"/>
              </a:rPr>
              <a:t>“CEBPL”. Any  dispute arising  out of </a:t>
            </a:r>
            <a:r>
              <a:rPr lang="en-US" sz="796" spc="4" dirty="0">
                <a:latin typeface="Arial" panose="020B0604020202020204" pitchFamily="34" charset="0"/>
                <a:cs typeface="Arial" panose="020B0604020202020204" pitchFamily="34" charset="0"/>
              </a:rPr>
              <a:t>this </a:t>
            </a:r>
            <a:r>
              <a:rPr lang="en-US" sz="796" spc="9" dirty="0">
                <a:latin typeface="Arial" panose="020B0604020202020204" pitchFamily="34" charset="0"/>
                <a:cs typeface="Arial" panose="020B0604020202020204" pitchFamily="34" charset="0"/>
              </a:rPr>
              <a:t> Report</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shall</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be</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subject</a:t>
            </a:r>
            <a:r>
              <a:rPr lang="en-US" sz="796" spc="33"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to</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exclusive</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jurisdiction</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14"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Courts</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Mumbai</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(India).</a:t>
            </a:r>
            <a:endParaRPr lang="en-US" sz="796" dirty="0">
              <a:latin typeface="Arial" panose="020B0604020202020204" pitchFamily="34" charset="0"/>
              <a:cs typeface="Arial" panose="020B0604020202020204" pitchFamily="34" charset="0"/>
            </a:endParaRPr>
          </a:p>
          <a:p>
            <a:pPr marL="11730" marR="8797" algn="just">
              <a:lnSpc>
                <a:spcPct val="103600"/>
              </a:lnSpc>
            </a:pPr>
            <a:r>
              <a:rPr lang="en-US" sz="796" spc="9" dirty="0">
                <a:latin typeface="Arial" panose="020B0604020202020204" pitchFamily="34" charset="0"/>
                <a:cs typeface="Arial" panose="020B0604020202020204" pitchFamily="34" charset="0"/>
              </a:rPr>
              <a:t>Statements </a:t>
            </a:r>
            <a:r>
              <a:rPr lang="en-US" sz="796" spc="19" dirty="0">
                <a:latin typeface="Arial" panose="020B0604020202020204" pitchFamily="34" charset="0"/>
                <a:cs typeface="Arial" panose="020B0604020202020204" pitchFamily="34" charset="0"/>
              </a:rPr>
              <a:t>on </a:t>
            </a:r>
            <a:r>
              <a:rPr lang="en-US" sz="796" spc="14" dirty="0">
                <a:latin typeface="Arial" panose="020B0604020202020204" pitchFamily="34" charset="0"/>
                <a:cs typeface="Arial" panose="020B0604020202020204" pitchFamily="34" charset="0"/>
              </a:rPr>
              <a:t>ownership and </a:t>
            </a:r>
            <a:r>
              <a:rPr lang="en-US" sz="796" spc="9" dirty="0">
                <a:latin typeface="Arial" panose="020B0604020202020204" pitchFamily="34" charset="0"/>
                <a:cs typeface="Arial" panose="020B0604020202020204" pitchFamily="34" charset="0"/>
              </a:rPr>
              <a:t>material conflicts of interest, compensation </a:t>
            </a:r>
            <a:r>
              <a:rPr lang="en-US" sz="796" spc="4"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CEBPL and </a:t>
            </a:r>
            <a:r>
              <a:rPr lang="en-US" sz="796" spc="4" dirty="0">
                <a:latin typeface="Arial" panose="020B0604020202020204" pitchFamily="34" charset="0"/>
                <a:cs typeface="Arial" panose="020B0604020202020204" pitchFamily="34" charset="0"/>
              </a:rPr>
              <a:t>Associates </a:t>
            </a:r>
            <a:r>
              <a:rPr lang="en-US" sz="796" spc="9" dirty="0">
                <a:latin typeface="Arial" panose="020B0604020202020204" pitchFamily="34" charset="0"/>
                <a:cs typeface="Arial" panose="020B0604020202020204" pitchFamily="34" charset="0"/>
              </a:rPr>
              <a:t>reciprocates </a:t>
            </a:r>
            <a:r>
              <a:rPr lang="en-US" sz="796" spc="4" dirty="0">
                <a:latin typeface="Arial" panose="020B0604020202020204" pitchFamily="34" charset="0"/>
                <a:cs typeface="Arial" panose="020B0604020202020204" pitchFamily="34" charset="0"/>
              </a:rPr>
              <a:t>to </a:t>
            </a:r>
            <a:r>
              <a:rPr lang="en-US" sz="796" spc="9" dirty="0">
                <a:latin typeface="Arial" panose="020B0604020202020204" pitchFamily="34" charset="0"/>
                <a:cs typeface="Arial" panose="020B0604020202020204" pitchFamily="34" charset="0"/>
              </a:rPr>
              <a:t>the best of the knowledge </a:t>
            </a:r>
            <a:r>
              <a:rPr lang="en-US" sz="796" spc="14" dirty="0">
                <a:latin typeface="Arial" panose="020B0604020202020204" pitchFamily="34" charset="0"/>
                <a:cs typeface="Arial" panose="020B0604020202020204" pitchFamily="34" charset="0"/>
              </a:rPr>
              <a:t>and </a:t>
            </a:r>
            <a:r>
              <a:rPr lang="en-US" sz="796" spc="9" dirty="0">
                <a:latin typeface="Arial" panose="020B0604020202020204" pitchFamily="34" charset="0"/>
                <a:cs typeface="Arial" panose="020B0604020202020204" pitchFamily="34" charset="0"/>
              </a:rPr>
              <a:t>belief of CEBPL/ </a:t>
            </a:r>
            <a:r>
              <a:rPr lang="en-US" sz="796" spc="4" dirty="0">
                <a:latin typeface="Arial" panose="020B0604020202020204" pitchFamily="34" charset="0"/>
                <a:cs typeface="Arial" panose="020B0604020202020204" pitchFamily="34" charset="0"/>
              </a:rPr>
              <a:t>its Associates/ </a:t>
            </a:r>
            <a:r>
              <a:rPr lang="en-US" sz="796" spc="9" dirty="0">
                <a:latin typeface="Arial" panose="020B0604020202020204" pitchFamily="34" charset="0"/>
                <a:cs typeface="Arial" panose="020B0604020202020204" pitchFamily="34" charset="0"/>
              </a:rPr>
              <a:t>research Analyst </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who</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is</a:t>
            </a:r>
            <a:r>
              <a:rPr lang="en-US" sz="796" spc="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preparing</a:t>
            </a:r>
            <a:r>
              <a:rPr lang="en-US" sz="796" spc="5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this</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endParaRPr lang="en-US" sz="796" dirty="0">
              <a:latin typeface="Arial" panose="020B0604020202020204" pitchFamily="34" charset="0"/>
              <a:cs typeface="Arial" panose="020B0604020202020204" pitchFamily="34" charset="0"/>
            </a:endParaRPr>
          </a:p>
          <a:p>
            <a:pPr marL="11730"/>
            <a:endParaRPr lang="en-US" sz="796" b="1" spc="4" dirty="0">
              <a:latin typeface="Arial" panose="020B0604020202020204" pitchFamily="34" charset="0"/>
              <a:cs typeface="Arial" panose="020B0604020202020204" pitchFamily="34" charset="0"/>
            </a:endParaRPr>
          </a:p>
        </p:txBody>
      </p:sp>
      <p:graphicFrame>
        <p:nvGraphicFramePr>
          <p:cNvPr id="17" name="Table 16"/>
          <p:cNvGraphicFramePr>
            <a:graphicFrameLocks noGrp="1"/>
          </p:cNvGraphicFramePr>
          <p:nvPr/>
        </p:nvGraphicFramePr>
        <p:xfrm>
          <a:off x="210010" y="5626966"/>
          <a:ext cx="6478599" cy="1658638"/>
        </p:xfrm>
        <a:graphic>
          <a:graphicData uri="http://schemas.openxmlformats.org/drawingml/2006/table">
            <a:tbl>
              <a:tblPr firstRow="1" bandRow="1">
                <a:tableStyleId>{5940675A-B579-460E-94D1-54222C63F5DA}</a:tableStyleId>
              </a:tblPr>
              <a:tblGrid>
                <a:gridCol w="315422">
                  <a:extLst>
                    <a:ext uri="{9D8B030D-6E8A-4147-A177-3AD203B41FA5}">
                      <a16:colId xmlns:a16="http://schemas.microsoft.com/office/drawing/2014/main" val="2704607258"/>
                    </a:ext>
                  </a:extLst>
                </a:gridCol>
                <a:gridCol w="5735798">
                  <a:extLst>
                    <a:ext uri="{9D8B030D-6E8A-4147-A177-3AD203B41FA5}">
                      <a16:colId xmlns:a16="http://schemas.microsoft.com/office/drawing/2014/main" val="2831734800"/>
                    </a:ext>
                  </a:extLst>
                </a:gridCol>
                <a:gridCol w="427379">
                  <a:extLst>
                    <a:ext uri="{9D8B030D-6E8A-4147-A177-3AD203B41FA5}">
                      <a16:colId xmlns:a16="http://schemas.microsoft.com/office/drawing/2014/main" val="456025826"/>
                    </a:ext>
                  </a:extLst>
                </a:gridCol>
              </a:tblGrid>
              <a:tr h="301570">
                <a:tc>
                  <a:txBody>
                    <a:bodyPr/>
                    <a:lstStyle/>
                    <a:p>
                      <a:pPr marL="635" algn="ctr">
                        <a:lnSpc>
                          <a:spcPct val="100000"/>
                        </a:lnSpc>
                        <a:spcBef>
                          <a:spcPts val="225"/>
                        </a:spcBef>
                      </a:pPr>
                      <a:r>
                        <a:rPr sz="700" spc="-5" dirty="0">
                          <a:solidFill>
                            <a:schemeClr val="bg1"/>
                          </a:solidFill>
                          <a:latin typeface="Arial" panose="020B0604020202020204" pitchFamily="34" charset="0"/>
                          <a:cs typeface="Arial" panose="020B0604020202020204" pitchFamily="34" charset="0"/>
                        </a:rPr>
                        <a:t>Sr.</a:t>
                      </a:r>
                      <a:r>
                        <a:rPr sz="700" spc="-50" dirty="0">
                          <a:solidFill>
                            <a:schemeClr val="bg1"/>
                          </a:solidFill>
                          <a:latin typeface="Arial" panose="020B0604020202020204" pitchFamily="34" charset="0"/>
                          <a:cs typeface="Arial" panose="020B0604020202020204" pitchFamily="34" charset="0"/>
                        </a:rPr>
                        <a:t> </a:t>
                      </a:r>
                      <a:r>
                        <a:rPr sz="700" spc="-5" dirty="0">
                          <a:solidFill>
                            <a:schemeClr val="bg1"/>
                          </a:solidFill>
                          <a:latin typeface="Arial" panose="020B0604020202020204" pitchFamily="34" charset="0"/>
                          <a:cs typeface="Arial" panose="020B0604020202020204" pitchFamily="34" charset="0"/>
                        </a:rPr>
                        <a:t>No.</a:t>
                      </a:r>
                      <a:endParaRPr sz="700" dirty="0">
                        <a:solidFill>
                          <a:schemeClr val="bg1"/>
                        </a:solidFill>
                        <a:latin typeface="Arial" panose="020B0604020202020204" pitchFamily="34" charset="0"/>
                        <a:cs typeface="Arial" panose="020B0604020202020204" pitchFamily="34" charset="0"/>
                      </a:endParaRPr>
                    </a:p>
                  </a:txBody>
                  <a:tcPr marL="0" marR="0" marT="26391"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r>
                        <a:rPr lang="en-IN" sz="700" dirty="0">
                          <a:solidFill>
                            <a:schemeClr val="bg1"/>
                          </a:solidFill>
                          <a:latin typeface="Arial" panose="020B0604020202020204" pitchFamily="34" charset="0"/>
                          <a:cs typeface="Arial" panose="020B0604020202020204" pitchFamily="34" charset="0"/>
                        </a:rPr>
                        <a:t>Particulars</a:t>
                      </a:r>
                    </a:p>
                  </a:txBody>
                  <a:tcPr marL="84451" marR="84451" marT="42224" marB="42224"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r>
                        <a:rPr lang="en-IN" sz="700" dirty="0">
                          <a:solidFill>
                            <a:schemeClr val="bg1"/>
                          </a:solidFill>
                          <a:latin typeface="Arial" panose="020B0604020202020204" pitchFamily="34" charset="0"/>
                          <a:cs typeface="Arial" panose="020B0604020202020204" pitchFamily="34" charset="0"/>
                        </a:rPr>
                        <a:t>Yes / No</a:t>
                      </a:r>
                    </a:p>
                  </a:txBody>
                  <a:tcPr marL="84451" marR="84451" marT="42224" marB="42224"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199682282"/>
                  </a:ext>
                </a:extLst>
              </a:tr>
              <a:tr h="259349">
                <a:tc>
                  <a:txBody>
                    <a:bodyPr/>
                    <a:lstStyle/>
                    <a:p>
                      <a:pPr algn="ctr"/>
                      <a:r>
                        <a:rPr lang="en-US" sz="700" dirty="0">
                          <a:latin typeface="Arial" panose="020B0604020202020204" pitchFamily="34" charset="0"/>
                          <a:cs typeface="Arial" panose="020B0604020202020204" pitchFamily="34" charset="0"/>
                        </a:rPr>
                        <a:t>1.</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nSpc>
                          <a:spcPct val="107000"/>
                        </a:lnSpc>
                        <a:spcAft>
                          <a:spcPts val="800"/>
                        </a:spcAft>
                      </a:pPr>
                      <a:r>
                        <a:rPr lang="en-IN" sz="700" dirty="0">
                          <a:effectLst/>
                          <a:latin typeface="Arial" panose="020B0604020202020204" pitchFamily="34" charset="0"/>
                          <a:cs typeface="Arial" panose="020B0604020202020204" pitchFamily="34" charset="0"/>
                        </a:rPr>
                        <a:t>Whether compensation has been received from the company(ies) covered in the Research report in the past 12 months for investment banking transaction by CEBPL</a:t>
                      </a:r>
                      <a:endParaRPr lang="en-IN" sz="700" dirty="0">
                        <a:effectLst/>
                        <a:latin typeface="Arial" panose="020B0604020202020204" pitchFamily="34" charset="0"/>
                        <a:ea typeface="Calibri" panose="020F0502020204030204" pitchFamily="34" charset="0"/>
                        <a:cs typeface="Arial" panose="020B0604020202020204" pitchFamily="34" charset="0"/>
                      </a:endParaRPr>
                    </a:p>
                  </a:txBody>
                  <a:tcPr marL="66497" marR="8797" marT="2697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700" dirty="0">
                          <a:latin typeface="Arial" panose="020B0604020202020204" pitchFamily="34" charset="0"/>
                          <a:cs typeface="Arial" panose="020B0604020202020204" pitchFamily="34" charset="0"/>
                        </a:rPr>
                        <a:t>No</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628571673"/>
                  </a:ext>
                </a:extLst>
              </a:tr>
              <a:tr h="301570">
                <a:tc>
                  <a:txBody>
                    <a:bodyPr/>
                    <a:lstStyle/>
                    <a:p>
                      <a:pPr algn="ctr"/>
                      <a:r>
                        <a:rPr lang="en-US" sz="700" dirty="0">
                          <a:latin typeface="Arial" panose="020B0604020202020204" pitchFamily="34" charset="0"/>
                          <a:cs typeface="Arial" panose="020B0604020202020204" pitchFamily="34" charset="0"/>
                        </a:rPr>
                        <a:t>2</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r>
                        <a:rPr lang="en-US" sz="700" dirty="0">
                          <a:latin typeface="Arial" panose="020B0604020202020204" pitchFamily="34" charset="0"/>
                          <a:cs typeface="Arial" panose="020B0604020202020204" pitchFamily="34" charset="0"/>
                        </a:rPr>
                        <a:t>Whether Research Analyst, CEBPL or its associates or relatives of the Research Analyst affiliates collectively hold more than 1 of the company(ies) covered in the Research report</a:t>
                      </a:r>
                      <a:endParaRPr lang="en-IN" sz="700" dirty="0">
                        <a:latin typeface="Arial" panose="020B0604020202020204" pitchFamily="34" charset="0"/>
                        <a:cs typeface="Arial" panose="020B0604020202020204" pitchFamily="34" charset="0"/>
                      </a:endParaRPr>
                    </a:p>
                  </a:txBody>
                  <a:tcPr marL="66497"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700" dirty="0">
                          <a:latin typeface="Arial" panose="020B0604020202020204" pitchFamily="34" charset="0"/>
                          <a:cs typeface="Arial" panose="020B0604020202020204" pitchFamily="34" charset="0"/>
                        </a:rPr>
                        <a:t>No</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27923452"/>
                  </a:ext>
                </a:extLst>
              </a:tr>
              <a:tr h="193009">
                <a:tc>
                  <a:txBody>
                    <a:bodyPr/>
                    <a:lstStyle/>
                    <a:p>
                      <a:pPr algn="ctr"/>
                      <a:r>
                        <a:rPr lang="en-US" sz="700" dirty="0">
                          <a:latin typeface="Arial" panose="020B0604020202020204" pitchFamily="34" charset="0"/>
                          <a:cs typeface="Arial" panose="020B0604020202020204" pitchFamily="34" charset="0"/>
                        </a:rPr>
                        <a:t>3.</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r>
                        <a:rPr lang="en-US" sz="700" dirty="0">
                          <a:latin typeface="Arial" panose="020B0604020202020204" pitchFamily="34" charset="0"/>
                          <a:cs typeface="Arial" panose="020B0604020202020204" pitchFamily="34" charset="0"/>
                        </a:rPr>
                        <a:t>Whether compensation has been received by CEBPL or its associates from the company(ies) covered in the Research report</a:t>
                      </a:r>
                      <a:endParaRPr lang="en-IN" sz="700" dirty="0">
                        <a:latin typeface="Arial" panose="020B0604020202020204" pitchFamily="34" charset="0"/>
                        <a:cs typeface="Arial" panose="020B0604020202020204" pitchFamily="34" charset="0"/>
                      </a:endParaRPr>
                    </a:p>
                  </a:txBody>
                  <a:tcPr marL="66497"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700" dirty="0">
                          <a:latin typeface="Arial" panose="020B0604020202020204" pitchFamily="34" charset="0"/>
                          <a:cs typeface="Arial" panose="020B0604020202020204" pitchFamily="34" charset="0"/>
                        </a:rPr>
                        <a:t>No</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228563181"/>
                  </a:ext>
                </a:extLst>
              </a:tr>
              <a:tr h="301570">
                <a:tc>
                  <a:txBody>
                    <a:bodyPr/>
                    <a:lstStyle/>
                    <a:p>
                      <a:pPr algn="ctr"/>
                      <a:r>
                        <a:rPr lang="en-US" sz="700" dirty="0">
                          <a:latin typeface="Arial" panose="020B0604020202020204" pitchFamily="34" charset="0"/>
                          <a:cs typeface="Arial" panose="020B0604020202020204" pitchFamily="34" charset="0"/>
                        </a:rPr>
                        <a:t>4.</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r>
                        <a:rPr lang="en-US" sz="700" dirty="0">
                          <a:latin typeface="Arial" panose="020B0604020202020204" pitchFamily="34" charset="0"/>
                          <a:cs typeface="Arial" panose="020B0604020202020204" pitchFamily="34" charset="0"/>
                        </a:rPr>
                        <a:t>CEBPL or its affiliates have managed or co-managed in the previous twelve months a private or public offering of securities for the company(ies) covered in the Research report</a:t>
                      </a:r>
                      <a:endParaRPr lang="en-IN" sz="700" dirty="0">
                        <a:latin typeface="Arial" panose="020B0604020202020204" pitchFamily="34" charset="0"/>
                        <a:cs typeface="Arial" panose="020B0604020202020204" pitchFamily="34" charset="0"/>
                      </a:endParaRPr>
                    </a:p>
                  </a:txBody>
                  <a:tcPr marL="66497"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700" dirty="0">
                          <a:latin typeface="Arial" panose="020B0604020202020204" pitchFamily="34" charset="0"/>
                          <a:cs typeface="Arial" panose="020B0604020202020204" pitchFamily="34" charset="0"/>
                        </a:rPr>
                        <a:t>No</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207168852"/>
                  </a:ext>
                </a:extLst>
              </a:tr>
              <a:tr h="301570">
                <a:tc>
                  <a:txBody>
                    <a:bodyPr/>
                    <a:lstStyle/>
                    <a:p>
                      <a:pPr algn="ctr"/>
                      <a:r>
                        <a:rPr lang="en-US" sz="700" dirty="0">
                          <a:latin typeface="Arial" panose="020B0604020202020204" pitchFamily="34" charset="0"/>
                          <a:cs typeface="Arial" panose="020B0604020202020204" pitchFamily="34" charset="0"/>
                        </a:rPr>
                        <a:t>5.</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r>
                        <a:rPr lang="en-US" sz="700" dirty="0">
                          <a:latin typeface="Arial" panose="020B0604020202020204" pitchFamily="34" charset="0"/>
                          <a:cs typeface="Arial" panose="020B0604020202020204" pitchFamily="34" charset="0"/>
                        </a:rPr>
                        <a:t>CEBPL, its research analyst, his associate, or its associates have received compensation for investment banking or merchant banking or brokerage services or for any other products or  services from the company(ies) covered in the Research report, in the last twelve months</a:t>
                      </a:r>
                      <a:endParaRPr lang="en-IN" sz="700" dirty="0">
                        <a:latin typeface="Arial" panose="020B0604020202020204" pitchFamily="34" charset="0"/>
                        <a:cs typeface="Arial" panose="020B0604020202020204" pitchFamily="34" charset="0"/>
                      </a:endParaRPr>
                    </a:p>
                  </a:txBody>
                  <a:tcPr marL="66497"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700" dirty="0">
                          <a:latin typeface="Arial" panose="020B0604020202020204" pitchFamily="34" charset="0"/>
                          <a:cs typeface="Arial" panose="020B0604020202020204" pitchFamily="34" charset="0"/>
                        </a:rPr>
                        <a:t>No</a:t>
                      </a:r>
                      <a:endParaRPr lang="en-IN" sz="700" dirty="0">
                        <a:latin typeface="Arial" panose="020B0604020202020204" pitchFamily="34" charset="0"/>
                        <a:cs typeface="Arial" panose="020B0604020202020204" pitchFamily="34" charset="0"/>
                      </a:endParaRPr>
                    </a:p>
                  </a:txBody>
                  <a:tcPr marL="84451" marR="84451" marT="42224" marB="42224">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300297575"/>
                  </a:ext>
                </a:extLst>
              </a:tr>
            </a:tbl>
          </a:graphicData>
        </a:graphic>
      </p:graphicFrame>
      <p:sp>
        <p:nvSpPr>
          <p:cNvPr id="18" name="TextBox 17"/>
          <p:cNvSpPr txBox="1"/>
          <p:nvPr/>
        </p:nvSpPr>
        <p:spPr>
          <a:xfrm>
            <a:off x="212115" y="7433407"/>
            <a:ext cx="6482699" cy="1851155"/>
          </a:xfrm>
          <a:prstGeom prst="rect">
            <a:avLst/>
          </a:prstGeom>
          <a:noFill/>
          <a:ln>
            <a:noFill/>
          </a:ln>
        </p:spPr>
        <p:txBody>
          <a:bodyPr wrap="square" lIns="0" tIns="0" rIns="0" bIns="0" rtlCol="0">
            <a:spAutoFit/>
          </a:bodyPr>
          <a:lstStyle/>
          <a:p>
            <a:pPr algn="just">
              <a:spcAft>
                <a:spcPts val="93"/>
              </a:spcAft>
            </a:pPr>
            <a:r>
              <a:rPr lang="en-US" sz="596" b="1" dirty="0">
                <a:solidFill>
                  <a:schemeClr val="tx2">
                    <a:lumMod val="75000"/>
                  </a:schemeClr>
                </a:solidFill>
                <a:latin typeface="Arial" panose="020B0604020202020204" pitchFamily="34" charset="0"/>
                <a:cs typeface="Arial" panose="020B0604020202020204" pitchFamily="34" charset="0"/>
              </a:rPr>
              <a:t>Copyright:</a:t>
            </a:r>
            <a:r>
              <a:rPr lang="en-US" sz="596" dirty="0">
                <a:solidFill>
                  <a:schemeClr val="tx2">
                    <a:lumMod val="75000"/>
                  </a:schemeClr>
                </a:solidFill>
                <a:latin typeface="Arial" panose="020B0604020202020204" pitchFamily="34" charset="0"/>
                <a:cs typeface="Arial" panose="020B0604020202020204" pitchFamily="34" charset="0"/>
              </a:rPr>
              <a:t> </a:t>
            </a:r>
            <a:r>
              <a:rPr lang="en-US" sz="596" dirty="0">
                <a:latin typeface="Arial" panose="020B0604020202020204" pitchFamily="34" charset="0"/>
                <a:cs typeface="Arial" panose="020B0604020202020204" pitchFamily="34" charset="0"/>
              </a:rPr>
              <a:t>The copyright in this research report belongs exclusively to CEBPL. All rights are reserved. Any unauthorized use or disclosure is prohibited. No reprinting or reproduction, in whole or in part, is permitted without the CEBPL’s prior consent, except that a recipient may reprint it for internal circulation only and only if it is reprinted in its entirety.</a:t>
            </a:r>
            <a:endParaRPr lang="en-IN" sz="596" dirty="0">
              <a:latin typeface="Arial" panose="020B0604020202020204" pitchFamily="34" charset="0"/>
              <a:cs typeface="Arial" panose="020B0604020202020204" pitchFamily="34" charset="0"/>
            </a:endParaRPr>
          </a:p>
          <a:p>
            <a:pPr algn="just">
              <a:spcAft>
                <a:spcPts val="93"/>
              </a:spcAft>
            </a:pPr>
            <a:r>
              <a:rPr lang="en-US" sz="596" dirty="0">
                <a:latin typeface="Arial" panose="020B0604020202020204" pitchFamily="34" charset="0"/>
                <a:cs typeface="Arial" panose="020B0604020202020204" pitchFamily="34" charset="0"/>
              </a:rPr>
              <a:t>This “Report” is for distribution only under such circumstances as may be permitted by applicable law. This “Report” has no regard to the specific investment objectives, financial situation or particular needs of any specific recipient, even if sent only to a single recipient. This “Report” is not guaranteed to be a complete statement or summary of any securities, markets, reports or developments referred to in this research report. Neither CEBPL nor any of its directors, officers, employees or agents shall have any liability, however arising, for any error, inaccuracy or incompleteness of fact or opinion in this “report” or lack of care in this report’s preparation or publication, or any losses or damages which may arise from the use of this research report. </a:t>
            </a:r>
            <a:endParaRPr lang="en-IN" sz="596" dirty="0">
              <a:latin typeface="Arial" panose="020B0604020202020204" pitchFamily="34" charset="0"/>
              <a:cs typeface="Arial" panose="020B0604020202020204" pitchFamily="34" charset="0"/>
            </a:endParaRPr>
          </a:p>
          <a:p>
            <a:pPr algn="just">
              <a:spcAft>
                <a:spcPts val="93"/>
              </a:spcAft>
            </a:pPr>
            <a:r>
              <a:rPr lang="en-US" sz="596" dirty="0">
                <a:latin typeface="Arial" panose="020B0604020202020204" pitchFamily="34" charset="0"/>
                <a:cs typeface="Arial" panose="020B0604020202020204" pitchFamily="34" charset="0"/>
              </a:rPr>
              <a:t>Information barriers may be relied upon by CEBPL, such as “Chinese Walls” to control the flow of information within the areas, units, divisions, groups, or affiliates of CEBPL. </a:t>
            </a:r>
            <a:endParaRPr lang="en-IN" sz="596" dirty="0">
              <a:latin typeface="Arial" panose="020B0604020202020204" pitchFamily="34" charset="0"/>
              <a:cs typeface="Arial" panose="020B0604020202020204" pitchFamily="34" charset="0"/>
            </a:endParaRPr>
          </a:p>
          <a:p>
            <a:pPr algn="just">
              <a:spcAft>
                <a:spcPts val="93"/>
              </a:spcAft>
            </a:pPr>
            <a:r>
              <a:rPr lang="en-US" sz="596" dirty="0">
                <a:latin typeface="Arial" panose="020B0604020202020204" pitchFamily="34" charset="0"/>
                <a:cs typeface="Arial" panose="020B0604020202020204" pitchFamily="34" charset="0"/>
              </a:rPr>
              <a:t>Investing in any non-U.S. securities or related financial instruments (including ADRs) discussed in this research report may present certain risks. The securities of non-U.S. issuers may not be registered with, or be subject to the regulations of, the U.S. Securities and Exchange Commission. Information on such non-U.S. securities or related financial instruments may be limited. Foreign companies may not be subject to audit and reporting standards and regulatory requirements comparable to those in effect within the United States. The value of any investment or income from any securities or related financial instruments discussed in this research report denominated in a currency other than U.S. dollars is subject to exchange rate fluctuations that may have a positive or adverse effect on the value of or income from such securities or related financial instruments. </a:t>
            </a:r>
            <a:endParaRPr lang="en-IN" sz="596" dirty="0">
              <a:latin typeface="Arial" panose="020B0604020202020204" pitchFamily="34" charset="0"/>
              <a:cs typeface="Arial" panose="020B0604020202020204" pitchFamily="34" charset="0"/>
            </a:endParaRPr>
          </a:p>
          <a:p>
            <a:pPr algn="just">
              <a:spcAft>
                <a:spcPts val="93"/>
              </a:spcAft>
            </a:pPr>
            <a:r>
              <a:rPr lang="en-US" sz="596" dirty="0">
                <a:latin typeface="Arial" panose="020B0604020202020204" pitchFamily="34" charset="0"/>
                <a:cs typeface="Arial" panose="020B0604020202020204" pitchFamily="34" charset="0"/>
              </a:rPr>
              <a:t>Past performance is not necessarily a guide to future performance and no representation or warranty, express or implied, is made by CEBPL with respect to future performance. Income from investments may fluctuate. The price or value of the investments to which this research report relates, either directly or indirectly, may fall or rise against the interest of investors. Any recommendation or opinion contained in this research report may become outdated as a consequence of changes in the environment in which the issuer of the securities under analysis operates, in addition to changes in the estimates and forecasts, assumptions and valuation methodology used herein. </a:t>
            </a:r>
            <a:endParaRPr lang="en-IN" sz="596" dirty="0">
              <a:latin typeface="Arial" panose="020B0604020202020204" pitchFamily="34" charset="0"/>
              <a:cs typeface="Arial" panose="020B0604020202020204" pitchFamily="34" charset="0"/>
            </a:endParaRPr>
          </a:p>
          <a:p>
            <a:pPr algn="just">
              <a:spcAft>
                <a:spcPts val="93"/>
              </a:spcAft>
            </a:pPr>
            <a:r>
              <a:rPr lang="en-US" sz="596" dirty="0">
                <a:latin typeface="Arial" panose="020B0604020202020204" pitchFamily="34" charset="0"/>
                <a:cs typeface="Arial" panose="020B0604020202020204" pitchFamily="34" charset="0"/>
              </a:rPr>
              <a:t>No part of the content of this research report may be copied, forwarded or duplicated in any form or by any means without the prior written consent of CEBPL and CEBPL accepts no liability whatsoever for the actions of third parties in this respect.</a:t>
            </a:r>
          </a:p>
          <a:p>
            <a:pPr algn="just">
              <a:spcAft>
                <a:spcPts val="93"/>
              </a:spcAft>
            </a:pPr>
            <a:r>
              <a:rPr lang="en-US" sz="596" dirty="0">
                <a:latin typeface="Arial" panose="020B0604020202020204" pitchFamily="34" charset="0"/>
                <a:cs typeface="Arial" panose="020B0604020202020204" pitchFamily="34" charset="0"/>
              </a:rPr>
              <a:t>The details of CEBPL, its research analyst and its associates pertaining to the companies covered in the Research report are given above.</a:t>
            </a:r>
          </a:p>
        </p:txBody>
      </p:sp>
      <p:sp>
        <p:nvSpPr>
          <p:cNvPr id="19" name="TextBox 18"/>
          <p:cNvSpPr txBox="1"/>
          <p:nvPr/>
        </p:nvSpPr>
        <p:spPr>
          <a:xfrm>
            <a:off x="216215" y="3121205"/>
            <a:ext cx="6478599" cy="2367938"/>
          </a:xfrm>
          <a:prstGeom prst="rect">
            <a:avLst/>
          </a:prstGeom>
          <a:noFill/>
          <a:ln>
            <a:noFill/>
          </a:ln>
        </p:spPr>
        <p:txBody>
          <a:bodyPr wrap="square" lIns="0" tIns="0" rIns="0" bIns="0" rtlCol="0">
            <a:spAutoFit/>
          </a:bodyPr>
          <a:lstStyle/>
          <a:p>
            <a:pPr marL="11730"/>
            <a:r>
              <a:rPr lang="en-US" sz="796" b="1" spc="4" dirty="0">
                <a:latin typeface="Arial" panose="020B0604020202020204" pitchFamily="34" charset="0"/>
                <a:cs typeface="Arial" panose="020B0604020202020204" pitchFamily="34" charset="0"/>
              </a:rPr>
              <a:t>Disclosures</a:t>
            </a:r>
            <a:r>
              <a:rPr lang="en-US" sz="796" b="1" spc="33" dirty="0">
                <a:latin typeface="Arial" panose="020B0604020202020204" pitchFamily="34" charset="0"/>
                <a:cs typeface="Arial" panose="020B0604020202020204" pitchFamily="34" charset="0"/>
              </a:rPr>
              <a:t> </a:t>
            </a:r>
            <a:r>
              <a:rPr lang="en-US" sz="796" b="1" spc="9" dirty="0">
                <a:latin typeface="Arial" panose="020B0604020202020204" pitchFamily="34" charset="0"/>
                <a:cs typeface="Arial" panose="020B0604020202020204" pitchFamily="34" charset="0"/>
              </a:rPr>
              <a:t>of</a:t>
            </a:r>
            <a:r>
              <a:rPr lang="en-US" sz="796" b="1" spc="33" dirty="0">
                <a:latin typeface="Arial" panose="020B0604020202020204" pitchFamily="34" charset="0"/>
                <a:cs typeface="Arial" panose="020B0604020202020204" pitchFamily="34" charset="0"/>
              </a:rPr>
              <a:t> </a:t>
            </a:r>
            <a:r>
              <a:rPr lang="en-US" sz="796" b="1" spc="4" dirty="0">
                <a:latin typeface="Arial" panose="020B0604020202020204" pitchFamily="34" charset="0"/>
                <a:cs typeface="Arial" panose="020B0604020202020204" pitchFamily="34" charset="0"/>
              </a:rPr>
              <a:t>Interest</a:t>
            </a:r>
            <a:r>
              <a:rPr lang="en-US" sz="796" b="1" spc="33" dirty="0">
                <a:latin typeface="Arial" panose="020B0604020202020204" pitchFamily="34" charset="0"/>
                <a:cs typeface="Arial" panose="020B0604020202020204" pitchFamily="34" charset="0"/>
              </a:rPr>
              <a:t> </a:t>
            </a:r>
            <a:r>
              <a:rPr lang="en-US" sz="796" b="1" spc="4" dirty="0">
                <a:latin typeface="Arial" panose="020B0604020202020204" pitchFamily="34" charset="0"/>
                <a:cs typeface="Arial" panose="020B0604020202020204" pitchFamily="34" charset="0"/>
              </a:rPr>
              <a:t>(Additional):</a:t>
            </a:r>
            <a:endParaRPr lang="en-US" sz="796" dirty="0">
              <a:latin typeface="Arial" panose="020B0604020202020204" pitchFamily="34" charset="0"/>
              <a:cs typeface="Arial" panose="020B0604020202020204" pitchFamily="34" charset="0"/>
            </a:endParaRPr>
          </a:p>
          <a:p>
            <a:pPr marL="211132" indent="-199988">
              <a:buAutoNum type="arabicPeriod"/>
              <a:tabLst>
                <a:tab pos="211718" algn="l"/>
              </a:tabLst>
            </a:pPr>
            <a:r>
              <a:rPr lang="en-US" sz="796" spc="9" dirty="0">
                <a:latin typeface="Arial" panose="020B0604020202020204" pitchFamily="34" charset="0"/>
                <a:cs typeface="Arial" panose="020B0604020202020204" pitchFamily="34" charset="0"/>
              </a:rPr>
              <a:t>“CEBPL”,</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Analyst(s),</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associates</a:t>
            </a:r>
            <a:r>
              <a:rPr lang="en-US" sz="796" spc="-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relatives</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Analyst</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does</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have</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any</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financial</a:t>
            </a:r>
            <a:r>
              <a:rPr lang="en-US" sz="796" spc="4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interest</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company(ies)</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covered</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37"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this</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endParaRPr lang="en-US" sz="796" dirty="0">
              <a:latin typeface="Arial" panose="020B0604020202020204" pitchFamily="34" charset="0"/>
              <a:cs typeface="Arial" panose="020B0604020202020204" pitchFamily="34" charset="0"/>
            </a:endParaRPr>
          </a:p>
          <a:p>
            <a:pPr marL="211132" indent="-199988">
              <a:buAutoNum type="arabicPeriod"/>
              <a:tabLst>
                <a:tab pos="211718" algn="l"/>
              </a:tabLst>
            </a:pPr>
            <a:r>
              <a:rPr lang="en-US" sz="796" spc="9" dirty="0">
                <a:latin typeface="Arial" panose="020B0604020202020204" pitchFamily="34" charset="0"/>
                <a:cs typeface="Arial" panose="020B0604020202020204" pitchFamily="34" charset="0"/>
              </a:rPr>
              <a:t>“CEBPL”</a:t>
            </a:r>
            <a:r>
              <a:rPr lang="en-US" sz="796" spc="14"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Analyst,</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associates</a:t>
            </a:r>
            <a:r>
              <a:rPr lang="en-US" sz="796" spc="-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relatives</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analyst affiliates</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collectively</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do</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42"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hold</a:t>
            </a:r>
            <a:r>
              <a:rPr lang="en-US" sz="796" spc="22"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more</a:t>
            </a:r>
            <a:r>
              <a:rPr lang="en-US" sz="796" spc="5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than</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1</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the</a:t>
            </a:r>
            <a:r>
              <a:rPr lang="en-US" sz="796" spc="33"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securities</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company(ies)</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covered</a:t>
            </a:r>
            <a:r>
              <a:rPr lang="en-US" sz="796" spc="42"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in</a:t>
            </a:r>
            <a:r>
              <a:rPr lang="en-US" sz="796" spc="37"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this</a:t>
            </a:r>
            <a:r>
              <a:rPr lang="en-US" sz="796" spc="37"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report</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as</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the</a:t>
            </a:r>
            <a:r>
              <a:rPr lang="en-US" sz="796" spc="46"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end</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month</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immediately</a:t>
            </a:r>
            <a:r>
              <a:rPr lang="en-US" sz="796" spc="5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preceding</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the</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distribution</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the</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 </a:t>
            </a:r>
            <a:r>
              <a:rPr lang="en-US" sz="796" spc="14"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endParaRPr lang="en-US" sz="796" dirty="0">
              <a:latin typeface="Arial" panose="020B0604020202020204" pitchFamily="34" charset="0"/>
              <a:cs typeface="Arial" panose="020B0604020202020204" pitchFamily="34" charset="0"/>
            </a:endParaRPr>
          </a:p>
          <a:p>
            <a:pPr marL="211132" indent="-199988">
              <a:buAutoNum type="arabicPeriod"/>
              <a:tabLst>
                <a:tab pos="211718" algn="l"/>
              </a:tabLst>
            </a:pPr>
            <a:r>
              <a:rPr lang="en-US" sz="796" spc="9" dirty="0">
                <a:latin typeface="Arial" panose="020B0604020202020204" pitchFamily="34" charset="0"/>
                <a:cs typeface="Arial" panose="020B0604020202020204" pitchFamily="34" charset="0"/>
              </a:rPr>
              <a:t>“CEBPL”,</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analyst,</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his/her</a:t>
            </a:r>
            <a:r>
              <a:rPr lang="en-US" sz="796" spc="5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associate,</a:t>
            </a:r>
            <a:r>
              <a:rPr lang="en-US" sz="796" spc="4" dirty="0">
                <a:latin typeface="Arial" panose="020B0604020202020204" pitchFamily="34" charset="0"/>
                <a:cs typeface="Arial" panose="020B0604020202020204" pitchFamily="34" charset="0"/>
              </a:rPr>
              <a:t> his/her</a:t>
            </a:r>
            <a:r>
              <a:rPr lang="en-US" sz="796" spc="37"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relative,</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do</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have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any</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other</a:t>
            </a:r>
            <a:r>
              <a:rPr lang="en-US" sz="796" spc="5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material</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conflict</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interest</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at</a:t>
            </a:r>
            <a:r>
              <a:rPr lang="en-US" sz="796" spc="14"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time</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publication</a:t>
            </a:r>
            <a:r>
              <a:rPr lang="en-US" sz="796" spc="5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this</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endParaRPr lang="en-US" sz="796" dirty="0">
              <a:latin typeface="Arial" panose="020B0604020202020204" pitchFamily="34" charset="0"/>
              <a:cs typeface="Arial" panose="020B0604020202020204" pitchFamily="34" charset="0"/>
            </a:endParaRPr>
          </a:p>
          <a:p>
            <a:pPr marL="211132" marR="6451" indent="-199988">
              <a:buAutoNum type="arabicPeriod"/>
              <a:tabLst>
                <a:tab pos="211718" algn="l"/>
              </a:tabLst>
            </a:pPr>
            <a:r>
              <a:rPr lang="en-US" sz="796" spc="9" dirty="0">
                <a:latin typeface="Arial" panose="020B0604020202020204" pitchFamily="34" charset="0"/>
                <a:cs typeface="Arial" panose="020B0604020202020204" pitchFamily="34" charset="0"/>
              </a:rPr>
              <a:t>“CEBPL”,</a:t>
            </a:r>
            <a:r>
              <a:rPr lang="en-US" sz="796" spc="8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7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analyst,</a:t>
            </a:r>
            <a:r>
              <a:rPr lang="en-US" sz="796" spc="74"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and</a:t>
            </a:r>
            <a:r>
              <a:rPr lang="en-US" sz="796" spc="88"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associates</a:t>
            </a:r>
            <a:r>
              <a:rPr lang="en-US" sz="796" spc="8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have</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received</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compensation</a:t>
            </a:r>
            <a:r>
              <a:rPr lang="en-US" sz="796" spc="8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for</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investment</a:t>
            </a:r>
            <a:r>
              <a:rPr lang="en-US" sz="796" spc="9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banking</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93"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merchant</a:t>
            </a:r>
            <a:r>
              <a:rPr lang="en-US" sz="796" spc="9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banking</a:t>
            </a:r>
            <a:r>
              <a:rPr lang="en-US" sz="796" spc="88"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or</a:t>
            </a:r>
            <a:r>
              <a:rPr lang="en-US" sz="796" spc="10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brokerage</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services</a:t>
            </a:r>
            <a:r>
              <a:rPr lang="en-US" sz="796" spc="8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10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for</a:t>
            </a:r>
            <a:r>
              <a:rPr lang="en-US" sz="796" spc="93"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any</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other</a:t>
            </a:r>
            <a:r>
              <a:rPr lang="en-US" sz="796" spc="10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products</a:t>
            </a:r>
            <a:r>
              <a:rPr lang="en-US" sz="796" spc="8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9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services </a:t>
            </a:r>
            <a:r>
              <a:rPr lang="en-US" sz="796" spc="14" dirty="0">
                <a:latin typeface="Arial" panose="020B0604020202020204" pitchFamily="34" charset="0"/>
                <a:cs typeface="Arial" panose="020B0604020202020204" pitchFamily="34" charset="0"/>
              </a:rPr>
              <a:t> from </a:t>
            </a:r>
            <a:r>
              <a:rPr lang="en-US" sz="796" spc="4" dirty="0">
                <a:latin typeface="Arial" panose="020B0604020202020204" pitchFamily="34" charset="0"/>
                <a:cs typeface="Arial" panose="020B0604020202020204" pitchFamily="34" charset="0"/>
              </a:rPr>
              <a:t>the</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company(ies)</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covered</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this</a:t>
            </a:r>
            <a:r>
              <a:rPr lang="en-US" sz="796" spc="14"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past twelve</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months.</a:t>
            </a:r>
            <a:endParaRPr lang="en-US" sz="796" dirty="0">
              <a:latin typeface="Arial" panose="020B0604020202020204" pitchFamily="34" charset="0"/>
              <a:cs typeface="Arial" panose="020B0604020202020204" pitchFamily="34" charset="0"/>
            </a:endParaRPr>
          </a:p>
          <a:p>
            <a:pPr marL="211132" indent="-199988">
              <a:buAutoNum type="arabicPeriod"/>
              <a:tabLst>
                <a:tab pos="211718" algn="l"/>
              </a:tabLst>
            </a:pPr>
            <a:r>
              <a:rPr lang="en-US" sz="796" spc="9" dirty="0">
                <a:latin typeface="Arial" panose="020B0604020202020204" pitchFamily="34" charset="0"/>
                <a:cs typeface="Arial" panose="020B0604020202020204" pitchFamily="34" charset="0"/>
              </a:rPr>
              <a:t>“CEBPL”,</a:t>
            </a:r>
            <a:r>
              <a:rPr lang="en-US" sz="796" spc="6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7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6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analyst,</a:t>
            </a:r>
            <a:r>
              <a:rPr lang="en-US" sz="796" spc="56" dirty="0">
                <a:latin typeface="Arial" panose="020B0604020202020204" pitchFamily="34" charset="0"/>
                <a:cs typeface="Arial" panose="020B0604020202020204" pitchFamily="34" charset="0"/>
              </a:rPr>
              <a:t> </a:t>
            </a:r>
            <a:r>
              <a:rPr lang="en-US" sz="796" spc="19" dirty="0">
                <a:latin typeface="Arial" panose="020B0604020202020204" pitchFamily="34" charset="0"/>
                <a:cs typeface="Arial" panose="020B0604020202020204" pitchFamily="34" charset="0"/>
              </a:rPr>
              <a:t>or</a:t>
            </a:r>
            <a:r>
              <a:rPr lang="en-US" sz="796" spc="78"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7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associates</a:t>
            </a:r>
            <a:r>
              <a:rPr lang="en-US" sz="796" spc="6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have</a:t>
            </a:r>
            <a:r>
              <a:rPr lang="en-US" sz="796" spc="8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69"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managed</a:t>
            </a:r>
            <a:r>
              <a:rPr lang="en-US" sz="796" spc="7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78"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co-managed</a:t>
            </a:r>
            <a:r>
              <a:rPr lang="en-US" sz="796" spc="69"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in</a:t>
            </a:r>
            <a:r>
              <a:rPr lang="en-US" sz="796" spc="6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the</a:t>
            </a:r>
            <a:r>
              <a:rPr lang="en-US" sz="796" spc="8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previous</a:t>
            </a:r>
            <a:r>
              <a:rPr lang="en-US" sz="796" spc="7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twelve</a:t>
            </a:r>
            <a:r>
              <a:rPr lang="en-US" sz="796" spc="7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months,</a:t>
            </a:r>
            <a:r>
              <a:rPr lang="en-US" sz="796" spc="6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a:t>
            </a:r>
            <a:r>
              <a:rPr lang="en-US" sz="796" spc="8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private</a:t>
            </a:r>
            <a:r>
              <a:rPr lang="en-US" sz="796" spc="7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8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public</a:t>
            </a:r>
            <a:r>
              <a:rPr lang="en-US" sz="796" spc="64"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offering</a:t>
            </a:r>
            <a:r>
              <a:rPr lang="en-US" sz="796" spc="7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74"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securities</a:t>
            </a:r>
            <a:r>
              <a:rPr lang="en-US" sz="796" spc="88"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for</a:t>
            </a:r>
            <a:r>
              <a:rPr lang="en-US" sz="796" spc="7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the</a:t>
            </a:r>
            <a:r>
              <a:rPr lang="en-US" sz="796" spc="7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company</a:t>
            </a:r>
            <a:r>
              <a:rPr lang="en-US" sz="796" spc="78"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(ies)</a:t>
            </a:r>
            <a:r>
              <a:rPr lang="en-US" sz="796" spc="8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covered</a:t>
            </a:r>
            <a:r>
              <a:rPr lang="en-US" sz="796" spc="69" dirty="0">
                <a:latin typeface="Arial" panose="020B0604020202020204" pitchFamily="34" charset="0"/>
                <a:cs typeface="Arial" panose="020B0604020202020204" pitchFamily="34" charset="0"/>
              </a:rPr>
              <a:t> </a:t>
            </a:r>
            <a:r>
              <a:rPr lang="en-US" sz="796" spc="22" dirty="0">
                <a:latin typeface="Arial" panose="020B0604020202020204" pitchFamily="34" charset="0"/>
                <a:cs typeface="Arial" panose="020B0604020202020204" pitchFamily="34" charset="0"/>
              </a:rPr>
              <a:t>in </a:t>
            </a:r>
            <a:r>
              <a:rPr lang="en-US" sz="796" spc="4" dirty="0">
                <a:latin typeface="Arial" panose="020B0604020202020204" pitchFamily="34" charset="0"/>
                <a:cs typeface="Arial" panose="020B0604020202020204" pitchFamily="34" charset="0"/>
              </a:rPr>
              <a:t>this</a:t>
            </a:r>
            <a:r>
              <a:rPr lang="en-US" sz="796" spc="-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endParaRPr lang="en-US" sz="796" dirty="0">
              <a:latin typeface="Arial" panose="020B0604020202020204" pitchFamily="34" charset="0"/>
              <a:cs typeface="Arial" panose="020B0604020202020204" pitchFamily="34" charset="0"/>
            </a:endParaRPr>
          </a:p>
          <a:p>
            <a:pPr marL="211132" indent="-199988">
              <a:buAutoNum type="arabicPeriod" startAt="7"/>
              <a:tabLst>
                <a:tab pos="211718" algn="l"/>
              </a:tabLst>
            </a:pPr>
            <a:r>
              <a:rPr lang="en-US" sz="796" spc="9" dirty="0">
                <a:latin typeface="Arial" panose="020B0604020202020204" pitchFamily="34" charset="0"/>
                <a:cs typeface="Arial" panose="020B0604020202020204" pitchFamily="34" charset="0"/>
              </a:rPr>
              <a:t>“CEBPL,</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associates </a:t>
            </a:r>
            <a:r>
              <a:rPr lang="en-US" sz="796" spc="4" dirty="0">
                <a:latin typeface="Arial" panose="020B0604020202020204" pitchFamily="34" charset="0"/>
                <a:cs typeface="Arial" panose="020B0604020202020204" pitchFamily="34" charset="0"/>
              </a:rPr>
              <a:t>have</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received</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compensation</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other</a:t>
            </a:r>
            <a:r>
              <a:rPr lang="en-US" sz="796" spc="5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benefits</a:t>
            </a:r>
            <a:r>
              <a:rPr lang="en-US" sz="796" spc="37"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from</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company(ies)</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covered</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this</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report</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22" dirty="0">
                <a:latin typeface="Arial" panose="020B0604020202020204" pitchFamily="34" charset="0"/>
                <a:cs typeface="Arial" panose="020B0604020202020204" pitchFamily="34" charset="0"/>
              </a:rPr>
              <a:t> </a:t>
            </a:r>
            <a:r>
              <a:rPr lang="en-US" sz="796" spc="14" dirty="0">
                <a:latin typeface="Arial" panose="020B0604020202020204" pitchFamily="34" charset="0"/>
                <a:cs typeface="Arial" panose="020B0604020202020204" pitchFamily="34" charset="0"/>
              </a:rPr>
              <a:t>from</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any</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third</a:t>
            </a:r>
            <a:r>
              <a:rPr lang="en-US" sz="796" spc="4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party,</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connection</a:t>
            </a:r>
            <a:r>
              <a:rPr lang="en-US" sz="796" spc="4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with</a:t>
            </a:r>
            <a:r>
              <a:rPr lang="en-US" sz="796" spc="37"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endParaRPr lang="en-US" sz="796" dirty="0">
              <a:latin typeface="Arial" panose="020B0604020202020204" pitchFamily="34" charset="0"/>
              <a:cs typeface="Arial" panose="020B0604020202020204" pitchFamily="34" charset="0"/>
            </a:endParaRPr>
          </a:p>
          <a:p>
            <a:pPr marL="211132" indent="-199988">
              <a:buAutoNum type="arabicPeriod" startAt="7"/>
              <a:tabLst>
                <a:tab pos="211718" algn="l"/>
              </a:tabLst>
            </a:pPr>
            <a:r>
              <a:rPr lang="en-US" sz="796" spc="9" dirty="0">
                <a:latin typeface="Arial" panose="020B0604020202020204" pitchFamily="34" charset="0"/>
                <a:cs typeface="Arial" panose="020B0604020202020204" pitchFamily="34" charset="0"/>
              </a:rPr>
              <a:t>CEBPL</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analyst</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has</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served</a:t>
            </a:r>
            <a:r>
              <a:rPr lang="en-US" sz="796" spc="37"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as</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a:t>
            </a:r>
            <a:r>
              <a:rPr lang="en-US" sz="796" spc="14"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Officer,</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Director,</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or</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employee</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of</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company</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(ies)</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covered</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endParaRPr lang="en-US" sz="796" dirty="0">
              <a:latin typeface="Arial" panose="020B0604020202020204" pitchFamily="34" charset="0"/>
              <a:cs typeface="Arial" panose="020B0604020202020204" pitchFamily="34" charset="0"/>
            </a:endParaRPr>
          </a:p>
          <a:p>
            <a:pPr marL="211132" indent="-199988">
              <a:buAutoNum type="arabicPeriod" startAt="7"/>
              <a:tabLst>
                <a:tab pos="211718" algn="l"/>
              </a:tabLst>
            </a:pPr>
            <a:r>
              <a:rPr lang="en-US" sz="796" spc="9" dirty="0">
                <a:latin typeface="Arial" panose="020B0604020202020204" pitchFamily="34" charset="0"/>
                <a:cs typeface="Arial" panose="020B0604020202020204" pitchFamily="34" charset="0"/>
              </a:rPr>
              <a:t>“CEBPL”,</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its</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analyst</a:t>
            </a:r>
            <a:r>
              <a:rPr lang="en-US" sz="796" spc="19"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has</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not</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been</a:t>
            </a:r>
            <a:r>
              <a:rPr lang="en-US" sz="796" spc="4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engaged</a:t>
            </a:r>
            <a:r>
              <a:rPr lang="en-US" sz="796" spc="5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14"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market</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making</a:t>
            </a:r>
            <a:r>
              <a:rPr lang="en-US" sz="796" spc="26"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activity</a:t>
            </a:r>
            <a:r>
              <a:rPr lang="en-US" sz="796" spc="26"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for</a:t>
            </a:r>
            <a:r>
              <a:rPr lang="en-US" sz="796" spc="33"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company(ies)</a:t>
            </a:r>
            <a:r>
              <a:rPr lang="en-US" sz="796" spc="22"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covered</a:t>
            </a:r>
            <a:r>
              <a:rPr lang="en-US" sz="796" spc="33"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in</a:t>
            </a:r>
            <a:r>
              <a:rPr lang="en-US" sz="796" spc="22"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the</a:t>
            </a:r>
            <a:r>
              <a:rPr lang="en-US" sz="796" spc="37" dirty="0">
                <a:latin typeface="Arial" panose="020B0604020202020204" pitchFamily="34" charset="0"/>
                <a:cs typeface="Arial" panose="020B0604020202020204" pitchFamily="34" charset="0"/>
              </a:rPr>
              <a:t> </a:t>
            </a:r>
            <a:r>
              <a:rPr lang="en-US" sz="796" spc="9" dirty="0">
                <a:latin typeface="Arial" panose="020B0604020202020204" pitchFamily="34" charset="0"/>
                <a:cs typeface="Arial" panose="020B0604020202020204" pitchFamily="34" charset="0"/>
              </a:rPr>
              <a:t>Research</a:t>
            </a:r>
            <a:r>
              <a:rPr lang="en-US" sz="796" spc="19" dirty="0">
                <a:latin typeface="Arial" panose="020B0604020202020204" pitchFamily="34" charset="0"/>
                <a:cs typeface="Arial" panose="020B0604020202020204" pitchFamily="34" charset="0"/>
              </a:rPr>
              <a:t> </a:t>
            </a:r>
            <a:r>
              <a:rPr lang="en-US" sz="796" spc="4" dirty="0">
                <a:latin typeface="Arial" panose="020B0604020202020204" pitchFamily="34" charset="0"/>
                <a:cs typeface="Arial" panose="020B0604020202020204" pitchFamily="34" charset="0"/>
              </a:rPr>
              <a:t>report.</a:t>
            </a:r>
          </a:p>
          <a:p>
            <a:pPr marL="11143">
              <a:tabLst>
                <a:tab pos="211718" algn="l"/>
              </a:tabLst>
            </a:pPr>
            <a:endParaRPr lang="en-US" sz="796" spc="4" dirty="0">
              <a:latin typeface="Arial" panose="020B0604020202020204" pitchFamily="34" charset="0"/>
              <a:cs typeface="Arial" panose="020B0604020202020204" pitchFamily="34" charset="0"/>
            </a:endParaRPr>
          </a:p>
          <a:p>
            <a:pPr marL="11143">
              <a:tabLst>
                <a:tab pos="211718" algn="l"/>
              </a:tabLst>
            </a:pPr>
            <a:r>
              <a:rPr lang="en-IN" sz="796" dirty="0">
                <a:latin typeface="Arial" panose="020B0604020202020204" pitchFamily="34" charset="0"/>
                <a:cs typeface="Arial" panose="020B0604020202020204" pitchFamily="34" charset="0"/>
              </a:rPr>
              <a:t>Details of Associates of CEBPL and Brief History of Disciplinary action by regulatory authorities are available on our </a:t>
            </a:r>
          </a:p>
          <a:p>
            <a:pPr marL="11143">
              <a:tabLst>
                <a:tab pos="211718" algn="l"/>
              </a:tabLst>
            </a:pPr>
            <a:r>
              <a:rPr lang="en-IN" sz="796" dirty="0">
                <a:latin typeface="Arial" panose="020B0604020202020204" pitchFamily="34" charset="0"/>
                <a:cs typeface="Arial" panose="020B0604020202020204" pitchFamily="34" charset="0"/>
              </a:rPr>
              <a:t>website i.e. </a:t>
            </a:r>
            <a:r>
              <a:rPr lang="en-IN" sz="796" u="sng" dirty="0">
                <a:latin typeface="Arial" panose="020B0604020202020204" pitchFamily="34" charset="0"/>
                <a:cs typeface="Arial" panose="020B0604020202020204" pitchFamily="34" charset="0"/>
              </a:rPr>
              <a:t>https://choiceindia.com/research-listing</a:t>
            </a:r>
            <a:endParaRPr lang="en-US" sz="796" spc="4" dirty="0">
              <a:latin typeface="Arial" panose="020B0604020202020204" pitchFamily="34" charset="0"/>
              <a:cs typeface="Arial" panose="020B0604020202020204" pitchFamily="34" charset="0"/>
            </a:endParaRPr>
          </a:p>
        </p:txBody>
      </p:sp>
      <p:sp>
        <p:nvSpPr>
          <p:cNvPr id="3" name="Rectangle 2"/>
          <p:cNvSpPr/>
          <p:nvPr/>
        </p:nvSpPr>
        <p:spPr>
          <a:xfrm>
            <a:off x="216215" y="566056"/>
            <a:ext cx="6478599" cy="898433"/>
          </a:xfrm>
          <a:prstGeom prst="rect">
            <a:avLst/>
          </a:prstGeom>
          <a:noFill/>
          <a:ln>
            <a:noFill/>
          </a:ln>
        </p:spPr>
        <p:txBody>
          <a:bodyPr wrap="square" lIns="0" tIns="0" rIns="0" bIns="0" rtlCol="0">
            <a:spAutoFit/>
          </a:bodyPr>
          <a:lstStyle/>
          <a:p>
            <a:pPr marL="11730" marR="7625" algn="just">
              <a:lnSpc>
                <a:spcPct val="103299"/>
              </a:lnSpc>
              <a:spcBef>
                <a:spcPts val="714"/>
              </a:spcBef>
            </a:pPr>
            <a:r>
              <a:rPr lang="en-US" sz="796" spc="4" dirty="0">
                <a:latin typeface="Arial" panose="020B0604020202020204" pitchFamily="34" charset="0"/>
                <a:cs typeface="Arial" panose="020B0604020202020204" pitchFamily="34" charset="0"/>
              </a:rPr>
              <a:t>The price and value of the investments referred to in this Report and the income from them may tend to go down as well as up, and investors may incur losses on any investments. Past performance shall not be a guide for future performance. CEBPL does not provide tax advice to its clients, and all investors are strongly advised to take advice of their tax advisers regarding taxation aspects of any potential investment. Opinions are based on the current scenario as of the date appearing on this ‘Report’ only. CEBPL does not undertake to advise you as to any  change of our views expressed in this “Report’ may differ on account of differences in research methodology, personal judgment and difference in time horizons for which recommendations  are made. User should keep this risk in mind and not hold CEBPL, its employees and associates responsible for any losses, damages of any type whatsoever.</a:t>
            </a:r>
          </a:p>
        </p:txBody>
      </p:sp>
      <p:sp>
        <p:nvSpPr>
          <p:cNvPr id="20" name="Holder 4"/>
          <p:cNvSpPr txBox="1">
            <a:spLocks/>
          </p:cNvSpPr>
          <p:nvPr/>
        </p:nvSpPr>
        <p:spPr>
          <a:xfrm>
            <a:off x="6679060" y="9908486"/>
            <a:ext cx="208922" cy="130110"/>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30">
              <a:spcBef>
                <a:spcPts val="106"/>
              </a:spcBef>
            </a:pPr>
            <a:fld id="{3DF0A541-6C4D-41C1-9E3A-E6B9AD6BEEB3}" type="slidenum">
              <a:rPr lang="en-IN" sz="831">
                <a:solidFill>
                  <a:schemeClr val="bg1"/>
                </a:solidFill>
                <a:latin typeface="+mj-lt"/>
              </a:rPr>
              <a:pPr marL="11730">
                <a:spcBef>
                  <a:spcPts val="106"/>
                </a:spcBef>
              </a:pPr>
              <a:t>3</a:t>
            </a:fld>
            <a:endParaRPr lang="en-IN" sz="831" dirty="0">
              <a:solidFill>
                <a:schemeClr val="bg1"/>
              </a:solidFill>
              <a:latin typeface="+mj-lt"/>
            </a:endParaRPr>
          </a:p>
        </p:txBody>
      </p:sp>
      <p:sp>
        <p:nvSpPr>
          <p:cNvPr id="23" name="Rectangle 22"/>
          <p:cNvSpPr/>
          <p:nvPr/>
        </p:nvSpPr>
        <p:spPr>
          <a:xfrm>
            <a:off x="20515" y="9824732"/>
            <a:ext cx="5781626" cy="36635"/>
          </a:xfrm>
          <a:prstGeom prst="rect">
            <a:avLst/>
          </a:prstGeom>
          <a:solidFill>
            <a:srgbClr val="0969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32"/>
          </a:p>
        </p:txBody>
      </p:sp>
      <p:sp>
        <p:nvSpPr>
          <p:cNvPr id="24" name="Rectangle 23"/>
          <p:cNvSpPr/>
          <p:nvPr/>
        </p:nvSpPr>
        <p:spPr>
          <a:xfrm>
            <a:off x="5845565" y="9824732"/>
            <a:ext cx="1153844" cy="3663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32" dirty="0"/>
          </a:p>
        </p:txBody>
      </p:sp>
      <p:sp>
        <p:nvSpPr>
          <p:cNvPr id="27" name="Rectangle 26"/>
          <p:cNvSpPr/>
          <p:nvPr/>
        </p:nvSpPr>
        <p:spPr>
          <a:xfrm>
            <a:off x="1" y="0"/>
            <a:ext cx="5886450" cy="36634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832"/>
          </a:p>
        </p:txBody>
      </p:sp>
      <p:pic>
        <p:nvPicPr>
          <p:cNvPr id="28" name="object 2"/>
          <p:cNvPicPr/>
          <p:nvPr/>
        </p:nvPicPr>
        <p:blipFill rotWithShape="1">
          <a:blip r:embed="rId2" cstate="print"/>
          <a:srcRect t="12401" b="35726"/>
          <a:stretch/>
        </p:blipFill>
        <p:spPr>
          <a:xfrm>
            <a:off x="5929280" y="70378"/>
            <a:ext cx="784258" cy="225591"/>
          </a:xfrm>
          <a:prstGeom prst="rect">
            <a:avLst/>
          </a:prstGeom>
        </p:spPr>
      </p:pic>
      <p:sp>
        <p:nvSpPr>
          <p:cNvPr id="29" name="Rectangle 28"/>
          <p:cNvSpPr/>
          <p:nvPr/>
        </p:nvSpPr>
        <p:spPr>
          <a:xfrm>
            <a:off x="20515" y="0"/>
            <a:ext cx="1644638" cy="381062"/>
          </a:xfrm>
          <a:prstGeom prst="rect">
            <a:avLst/>
          </a:prstGeom>
        </p:spPr>
        <p:txBody>
          <a:bodyPr wrap="none">
            <a:spAutoFit/>
          </a:bodyPr>
          <a:lstStyle/>
          <a:p>
            <a:pPr marL="12924">
              <a:lnSpc>
                <a:spcPts val="2198"/>
              </a:lnSpc>
              <a:spcBef>
                <a:spcPts val="102"/>
              </a:spcBef>
            </a:pPr>
            <a:r>
              <a:rPr lang="en-US" sz="1119" b="1" dirty="0">
                <a:solidFill>
                  <a:schemeClr val="bg1"/>
                </a:solidFill>
                <a:uFill>
                  <a:solidFill>
                    <a:schemeClr val="bg1"/>
                  </a:solidFill>
                </a:uFill>
                <a:latin typeface="Arial" panose="020B0604020202020204" pitchFamily="34" charset="0"/>
                <a:cs typeface="Arial" panose="020B0604020202020204" pitchFamily="34" charset="0"/>
              </a:rPr>
              <a:t>Institutional Equities</a:t>
            </a:r>
            <a:endParaRPr lang="en-US" sz="1119" b="1" spc="-15"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43749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_SLIDE_TYPE" val="6"/>
</p:tagLst>
</file>

<file path=ppt/theme/theme1.xml><?xml version="1.0" encoding="utf-8"?>
<a:theme xmlns:a="http://schemas.openxmlformats.org/drawingml/2006/main" name="Office Theme">
  <a:themeElements>
    <a:clrScheme name="Custom 35">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070C0"/>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6">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3554</TotalTime>
  <Words>3393</Words>
  <Application>Microsoft Office PowerPoint</Application>
  <PresentationFormat>Custom</PresentationFormat>
  <Paragraphs>344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Times New Roman</vt:lpstr>
      <vt:lpstr>Wingdings</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Sachin Shinde</dc:creator>
  <cp:lastModifiedBy>Sachin Shinde</cp:lastModifiedBy>
  <cp:revision>413</cp:revision>
  <cp:lastPrinted>2025-04-16T11:08:35Z</cp:lastPrinted>
  <dcterms:created xsi:type="dcterms:W3CDTF">2025-01-04T05:36:50Z</dcterms:created>
  <dcterms:modified xsi:type="dcterms:W3CDTF">2025-04-16T18:55:51Z</dcterms:modified>
</cp:coreProperties>
</file>